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56" r:id="rId2"/>
    <p:sldId id="257" r:id="rId3"/>
    <p:sldId id="294" r:id="rId4"/>
    <p:sldId id="317" r:id="rId5"/>
    <p:sldId id="296" r:id="rId6"/>
    <p:sldId id="298" r:id="rId7"/>
    <p:sldId id="299" r:id="rId8"/>
    <p:sldId id="301" r:id="rId9"/>
    <p:sldId id="302" r:id="rId10"/>
    <p:sldId id="297" r:id="rId11"/>
    <p:sldId id="304" r:id="rId12"/>
    <p:sldId id="305" r:id="rId13"/>
    <p:sldId id="306" r:id="rId14"/>
    <p:sldId id="307" r:id="rId15"/>
    <p:sldId id="309" r:id="rId16"/>
    <p:sldId id="342" r:id="rId17"/>
    <p:sldId id="329" r:id="rId18"/>
    <p:sldId id="310" r:id="rId19"/>
    <p:sldId id="314" r:id="rId20"/>
    <p:sldId id="315" r:id="rId21"/>
    <p:sldId id="318" r:id="rId22"/>
    <p:sldId id="332" r:id="rId23"/>
    <p:sldId id="333" r:id="rId24"/>
    <p:sldId id="334" r:id="rId25"/>
    <p:sldId id="303" r:id="rId26"/>
    <p:sldId id="335" r:id="rId27"/>
    <p:sldId id="336" r:id="rId28"/>
    <p:sldId id="338" r:id="rId29"/>
    <p:sldId id="339" r:id="rId30"/>
    <p:sldId id="340" r:id="rId31"/>
    <p:sldId id="33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D4"/>
    <a:srgbClr val="F7F3E5"/>
    <a:srgbClr val="EDE4C1"/>
    <a:srgbClr val="99D9EA"/>
    <a:srgbClr val="A0EAF2"/>
    <a:srgbClr val="E8DBAA"/>
    <a:srgbClr val="E9DDB1"/>
    <a:srgbClr val="E5D7A5"/>
    <a:srgbClr val="E3D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4" autoAdjust="0"/>
    <p:restoredTop sz="87068" autoAdjust="0"/>
  </p:normalViewPr>
  <p:slideViewPr>
    <p:cSldViewPr>
      <p:cViewPr>
        <p:scale>
          <a:sx n="68" d="100"/>
          <a:sy n="68" d="100"/>
        </p:scale>
        <p:origin x="-1476" y="-264"/>
      </p:cViewPr>
      <p:guideLst>
        <p:guide orient="horz" pos="2160"/>
        <p:guide pos="2880"/>
      </p:guideLst>
    </p:cSldViewPr>
  </p:slideViewPr>
  <p:outlineViewPr>
    <p:cViewPr>
      <p:scale>
        <a:sx n="33" d="100"/>
        <a:sy n="33" d="100"/>
      </p:scale>
      <p:origin x="0" y="253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922A4427-C813-4EEE-BAA5-738B38ED7A11}" type="datetimeFigureOut">
              <a:rPr lang="en-US" smtClean="0"/>
              <a:t>10/23/2013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12436F5B-6886-4C2C-BADB-FA457FC0CEB9}" type="slidenum">
              <a:rPr lang="en-US" smtClean="0"/>
              <a:t>‹#›</a:t>
            </a:fld>
            <a:endParaRPr lang="en-US"/>
          </a:p>
        </p:txBody>
      </p:sp>
    </p:spTree>
    <p:extLst>
      <p:ext uri="{BB962C8B-B14F-4D97-AF65-F5344CB8AC3E}">
        <p14:creationId xmlns:p14="http://schemas.microsoft.com/office/powerpoint/2010/main" val="232154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kingcounty.gov/healthservices/health/communicable/hiv/resources/aboutnx.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mfar.org/uploadedFiles/_amfarorg/Articles/In_The_Community/2013/July%202013%20SEP%20Map%20.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mfar.org/uploadedFiles/_amfarorg/Articles/In_The_Community/2013/July%202013%20SEP%20Map%2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hrc.org/law-enforcement/north-carolina-law-enforcement-attitudes-towards-syringe-decriminaliz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36F5B-6886-4C2C-BADB-FA457FC0CEB9}" type="slidenum">
              <a:rPr lang="en-US" smtClean="0"/>
              <a:t>1</a:t>
            </a:fld>
            <a:endParaRPr lang="en-US"/>
          </a:p>
        </p:txBody>
      </p:sp>
    </p:spTree>
    <p:extLst>
      <p:ext uri="{BB962C8B-B14F-4D97-AF65-F5344CB8AC3E}">
        <p14:creationId xmlns:p14="http://schemas.microsoft.com/office/powerpoint/2010/main" val="266749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10</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1">
              <a:defRPr/>
            </a:pPr>
            <a:r>
              <a:rPr lang="en-US" baseline="30000" dirty="0" smtClean="0"/>
              <a:t>1</a:t>
            </a:r>
            <a:r>
              <a:rPr lang="en-US" baseline="0" dirty="0" smtClean="0"/>
              <a:t>amfAR, </a:t>
            </a:r>
            <a:r>
              <a:rPr lang="en-US" i="0" baseline="0" dirty="0" smtClean="0"/>
              <a:t>Federal Funding for Syringe Services Programs: Saving Money, Promoting Public Safety, and Improving Public Health. Available at: http://www.amfar.org/uploadedFiles/_amfarorg/Articles/On_The_Hill/2013/issue-brief-federal-funding-for-syringe-service-programs.pdf.</a:t>
            </a:r>
          </a:p>
          <a:p>
            <a:pPr defTabSz="931711">
              <a:defRPr/>
            </a:pPr>
            <a:r>
              <a:rPr lang="en-US" i="0" baseline="30000" dirty="0" smtClean="0">
                <a:latin typeface="Calibri" pitchFamily="34" charset="0"/>
              </a:rPr>
              <a:t>2</a:t>
            </a:r>
            <a:r>
              <a:rPr lang="en-US" i="0" baseline="0" dirty="0" smtClean="0"/>
              <a:t>Schackman, B.R., </a:t>
            </a:r>
            <a:r>
              <a:rPr lang="en-US" i="0" baseline="0" dirty="0" err="1" smtClean="0"/>
              <a:t>Gebo</a:t>
            </a:r>
            <a:r>
              <a:rPr lang="en-US" i="0" baseline="0" dirty="0" smtClean="0"/>
              <a:t>, K. A., &amp; </a:t>
            </a:r>
            <a:r>
              <a:rPr lang="en-US" i="0" baseline="0" dirty="0" err="1" smtClean="0"/>
              <a:t>Walensky</a:t>
            </a:r>
            <a:r>
              <a:rPr lang="en-US" i="0" baseline="0" dirty="0" smtClean="0"/>
              <a:t>, R.P. et al. (2006). The lifetime cost of current Human Immunodeficiency Virus care in the United States. </a:t>
            </a:r>
            <a:r>
              <a:rPr lang="en-US" i="1" baseline="0" dirty="0" smtClean="0"/>
              <a:t>Medical Care, 44</a:t>
            </a:r>
            <a:r>
              <a:rPr lang="en-US" i="0" baseline="0" dirty="0" smtClean="0"/>
              <a:t>(11), 990-997.</a:t>
            </a:r>
          </a:p>
        </p:txBody>
      </p:sp>
      <p:sp>
        <p:nvSpPr>
          <p:cNvPr id="4" name="Slide Number Placeholder 3"/>
          <p:cNvSpPr>
            <a:spLocks noGrp="1"/>
          </p:cNvSpPr>
          <p:nvPr>
            <p:ph type="sldNum" sz="quarter" idx="10"/>
          </p:nvPr>
        </p:nvSpPr>
        <p:spPr/>
        <p:txBody>
          <a:bodyPr/>
          <a:lstStyle/>
          <a:p>
            <a:fld id="{12436F5B-6886-4C2C-BADB-FA457FC0CEB9}" type="slidenum">
              <a:rPr lang="en-US" smtClean="0"/>
              <a:t>11</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1">
              <a:defRPr/>
            </a:pPr>
            <a:r>
              <a:rPr lang="en-US" baseline="30000" dirty="0" smtClean="0">
                <a:latin typeface="Calibri" pitchFamily="34" charset="0"/>
                <a:cs typeface="Calibri" pitchFamily="34" charset="0"/>
              </a:rPr>
              <a:t>1</a:t>
            </a:r>
            <a:r>
              <a:rPr lang="en-US" dirty="0" smtClean="0"/>
              <a:t>Nguyen, T. Q., Weir, B</a:t>
            </a:r>
            <a:r>
              <a:rPr lang="en-US" baseline="0" dirty="0" smtClean="0"/>
              <a:t>. W., Pinkerton, S. D., Des </a:t>
            </a:r>
            <a:r>
              <a:rPr lang="en-US" baseline="0" dirty="0" err="1" smtClean="0"/>
              <a:t>Jarlais</a:t>
            </a:r>
            <a:r>
              <a:rPr lang="en-US" baseline="0" dirty="0" smtClean="0"/>
              <a:t>, D.C., &amp; </a:t>
            </a:r>
            <a:r>
              <a:rPr lang="en-US" baseline="0" dirty="0" err="1" smtClean="0"/>
              <a:t>Holtgrave</a:t>
            </a:r>
            <a:r>
              <a:rPr lang="en-US" baseline="0" dirty="0" smtClean="0"/>
              <a:t>, D. (2012). Increasing investment in syringe exchange is cost-saving HIV prevention: modeling hypothetical syringe coverage levels in the United States (MOAE0204). Presented at the XIX International AIDS Conference, Washington, D.C. Session available online at http://pag.aids2012.org/PAGMaterial/PPT/1064_1420/tnsepcostsavingiac2012.pptx.</a:t>
            </a:r>
            <a:endParaRPr lang="en-US" dirty="0" smtClean="0"/>
          </a:p>
        </p:txBody>
      </p:sp>
      <p:sp>
        <p:nvSpPr>
          <p:cNvPr id="4" name="Slide Number Placeholder 3"/>
          <p:cNvSpPr>
            <a:spLocks noGrp="1"/>
          </p:cNvSpPr>
          <p:nvPr>
            <p:ph type="sldNum" sz="quarter" idx="10"/>
          </p:nvPr>
        </p:nvSpPr>
        <p:spPr/>
        <p:txBody>
          <a:bodyPr/>
          <a:lstStyle/>
          <a:p>
            <a:fld id="{12436F5B-6886-4C2C-BADB-FA457FC0CEB9}" type="slidenum">
              <a:rPr lang="en-US" smtClean="0"/>
              <a:t>12</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latin typeface="Calibri" pitchFamily="34" charset="0"/>
                <a:cs typeface="Calibri" pitchFamily="34" charset="0"/>
              </a:rPr>
              <a:t>1</a:t>
            </a:r>
            <a:r>
              <a:rPr lang="en-US" dirty="0" smtClean="0"/>
              <a:t>Nguyen, T. Q., Weir, B</a:t>
            </a:r>
            <a:r>
              <a:rPr lang="en-US" baseline="0" dirty="0" smtClean="0"/>
              <a:t>. W., Pinkerton, S. D., Des </a:t>
            </a:r>
            <a:r>
              <a:rPr lang="en-US" baseline="0" dirty="0" err="1" smtClean="0"/>
              <a:t>Jarlais</a:t>
            </a:r>
            <a:r>
              <a:rPr lang="en-US" baseline="0" dirty="0" smtClean="0"/>
              <a:t>, D.C., &amp; </a:t>
            </a:r>
            <a:r>
              <a:rPr lang="en-US" baseline="0" dirty="0" err="1" smtClean="0"/>
              <a:t>Holtgrave</a:t>
            </a:r>
            <a:r>
              <a:rPr lang="en-US" baseline="0" dirty="0" smtClean="0"/>
              <a:t>, D. (2012). Increasing investment in syringe exchange is cost-saving HIV prevention: modeling hypothetical syringe coverage levels in the United States (MOAE0204). Presented at the XIX International AIDS Conference, Washington, D.C. Session available online at http://pag.aids2012.org/Abstracts.aspx?SID=198&amp;AID=17268.</a:t>
            </a:r>
            <a:endParaRPr lang="en-US" dirty="0"/>
          </a:p>
        </p:txBody>
      </p:sp>
      <p:sp>
        <p:nvSpPr>
          <p:cNvPr id="4" name="Slide Number Placeholder 3"/>
          <p:cNvSpPr>
            <a:spLocks noGrp="1"/>
          </p:cNvSpPr>
          <p:nvPr>
            <p:ph type="sldNum" sz="quarter" idx="10"/>
          </p:nvPr>
        </p:nvSpPr>
        <p:spPr/>
        <p:txBody>
          <a:bodyPr/>
          <a:lstStyle/>
          <a:p>
            <a:fld id="{12436F5B-6886-4C2C-BADB-FA457FC0CEB9}" type="slidenum">
              <a:rPr lang="en-US" smtClean="0"/>
              <a:t>13</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latin typeface="Calibri" pitchFamily="34" charset="0"/>
                <a:cs typeface="Calibri" pitchFamily="34" charset="0"/>
              </a:rPr>
              <a:t>1</a:t>
            </a:r>
            <a:r>
              <a:rPr lang="en-US" dirty="0" smtClean="0"/>
              <a:t>AIDS </a:t>
            </a:r>
            <a:r>
              <a:rPr lang="en-US" dirty="0"/>
              <a:t>Foundation of Chicago. AFC Statement on Federal Funding Ban for Syringe Exchanges. Retrieved from: http://www.aidschicago.org/national-news/416-afc-statement-on-federal-funding-ban-for-syringe-exchanges.</a:t>
            </a:r>
          </a:p>
          <a:p>
            <a:pPr defTabSz="931711">
              <a:defRPr/>
            </a:pPr>
            <a:r>
              <a:rPr lang="en-US" baseline="30000" dirty="0">
                <a:latin typeface="Calibri" pitchFamily="34" charset="0"/>
                <a:cs typeface="Calibri" pitchFamily="34" charset="0"/>
              </a:rPr>
              <a:t>2</a:t>
            </a:r>
            <a:r>
              <a:rPr lang="en-US" dirty="0"/>
              <a:t>AIDS Action Committee. President Obama’s Fiscal 2013 Budget Demonstrates Commitment To Ending HIV/AIDS Epidemic In America. Available at: http://www.aac.org/media/releases/president-obamas-fiscal-2013.html</a:t>
            </a:r>
            <a:r>
              <a:rPr lang="en-US" dirty="0" smtClean="0"/>
              <a:t>.</a:t>
            </a:r>
            <a:endParaRPr lang="en-US" baseline="30000" dirty="0">
              <a:latin typeface="Calibri" pitchFamily="34" charset="0"/>
              <a:cs typeface="Calibri" pitchFamily="34" charset="0"/>
            </a:endParaRPr>
          </a:p>
          <a:p>
            <a:r>
              <a:rPr lang="en-US" baseline="30000" dirty="0">
                <a:latin typeface="Calibri" pitchFamily="34" charset="0"/>
              </a:rPr>
              <a:t>3</a:t>
            </a:r>
            <a:r>
              <a:rPr lang="en-US" dirty="0" smtClean="0"/>
              <a:t>Public </a:t>
            </a:r>
            <a:r>
              <a:rPr lang="en-US" dirty="0"/>
              <a:t>Health – Seattle &amp; King County Needle Exchange Program. Available at: </a:t>
            </a:r>
            <a:r>
              <a:rPr lang="en-US" u="sng" dirty="0">
                <a:hlinkClick r:id="rId3"/>
              </a:rPr>
              <a:t>http://www.kingcounty.gov/healthservices/health/communicable/hiv/resources/aboutnx.aspx</a:t>
            </a:r>
            <a:r>
              <a:rPr lang="en-US" u="sng" dirty="0"/>
              <a:t>.</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14</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1">
              <a:defRPr/>
            </a:pPr>
            <a:r>
              <a:rPr lang="en-US" baseline="30000" dirty="0" smtClean="0">
                <a:latin typeface="Calibri" pitchFamily="34" charset="0"/>
              </a:rPr>
              <a:t>1</a:t>
            </a:r>
            <a:r>
              <a:rPr lang="en-US" dirty="0" smtClean="0"/>
              <a:t>Havens</a:t>
            </a:r>
            <a:r>
              <a:rPr lang="en-US" dirty="0"/>
              <a:t>, J., Walker, R., </a:t>
            </a:r>
            <a:r>
              <a:rPr lang="en-US" dirty="0" err="1"/>
              <a:t>Leukefeld</a:t>
            </a:r>
            <a:r>
              <a:rPr lang="en-US" dirty="0"/>
              <a:t>, C. (2007). Prevalence of opioid analgesic injection among rural nonmedical opioid analgesic users. </a:t>
            </a:r>
            <a:r>
              <a:rPr lang="en-US" i="1" dirty="0"/>
              <a:t>Drug and Alcohol Dependence </a:t>
            </a:r>
            <a:r>
              <a:rPr lang="en-US" dirty="0"/>
              <a:t>87, 98-102. Available at: http://</a:t>
            </a:r>
            <a:r>
              <a:rPr lang="en-US" dirty="0" smtClean="0"/>
              <a:t>www.ncbi.nlm.nih.gov/pubmed/16959437.</a:t>
            </a:r>
            <a:endParaRPr lang="en-US" baseline="30000" dirty="0" smtClean="0">
              <a:latin typeface="Calibri" pitchFamily="34" charset="0"/>
            </a:endParaRPr>
          </a:p>
          <a:p>
            <a:pPr defTabSz="931711">
              <a:defRPr/>
            </a:pPr>
            <a:r>
              <a:rPr lang="en-US" baseline="30000" dirty="0" smtClean="0">
                <a:latin typeface="Calibri" pitchFamily="34" charset="0"/>
              </a:rPr>
              <a:t>2</a:t>
            </a:r>
            <a:r>
              <a:rPr lang="en-US" baseline="0" dirty="0" smtClean="0">
                <a:latin typeface="Calibri" pitchFamily="34" charset="0"/>
              </a:rPr>
              <a:t>Elinson, Z., &amp; Campo-Flores, A. (2013). </a:t>
            </a:r>
            <a:r>
              <a:rPr lang="en-US" b="0" dirty="0" smtClean="0"/>
              <a:t>Heroin Makes a Comeback.</a:t>
            </a:r>
            <a:r>
              <a:rPr lang="en-US" b="0" baseline="0" dirty="0" smtClean="0"/>
              <a:t> </a:t>
            </a:r>
            <a:r>
              <a:rPr lang="en-US" b="0" i="1" baseline="0" dirty="0" smtClean="0"/>
              <a:t> The Wall Street Journal. </a:t>
            </a:r>
            <a:r>
              <a:rPr lang="en-US" b="0" baseline="0" dirty="0" smtClean="0">
                <a:latin typeface="Calibri" pitchFamily="34" charset="0"/>
              </a:rPr>
              <a:t>http://online.wsj.com/article/SB10001424127887323997004578640531575133750.html</a:t>
            </a:r>
            <a:r>
              <a:rPr lang="en-US" b="0" baseline="0" dirty="0" smtClean="0">
                <a:latin typeface="Calibri" pitchFamily="34" charset="0"/>
              </a:rPr>
              <a:t>.</a:t>
            </a:r>
          </a:p>
          <a:p>
            <a:pPr defTabSz="931711">
              <a:defRPr/>
            </a:pPr>
            <a:r>
              <a:rPr lang="en-US" b="0" baseline="30000" dirty="0" smtClean="0">
                <a:latin typeface="Calibri" pitchFamily="34" charset="0"/>
              </a:rPr>
              <a:t>3</a:t>
            </a:r>
            <a:r>
              <a:rPr lang="en-US" b="0" baseline="0" dirty="0" smtClean="0">
                <a:latin typeface="Calibri" pitchFamily="34" charset="0"/>
              </a:rPr>
              <a:t>Muhuri, P.K., </a:t>
            </a:r>
            <a:r>
              <a:rPr lang="en-US" b="0" baseline="0" dirty="0" err="1" smtClean="0">
                <a:latin typeface="Calibri" pitchFamily="34" charset="0"/>
              </a:rPr>
              <a:t>Gfroerer</a:t>
            </a:r>
            <a:r>
              <a:rPr lang="en-US" b="0" baseline="0" dirty="0" smtClean="0">
                <a:latin typeface="Calibri" pitchFamily="34" charset="0"/>
              </a:rPr>
              <a:t>, J.C., &amp; Davis, M.C. (2013). Associations of Nonmedical Pain Reliever Use and Initiation of Heroin Use in the United States. SAMHSA, CBHSQ Data Review. http://www.samhsa.gov/data/2k13/DataReview/DR006/nonmedical-pain-reliever-use-2013.pdf</a:t>
            </a:r>
          </a:p>
          <a:p>
            <a:pPr defTabSz="931711">
              <a:defRPr/>
            </a:pPr>
            <a:r>
              <a:rPr lang="en-US" b="0" baseline="30000" dirty="0" smtClean="0">
                <a:latin typeface="Calibri" pitchFamily="34" charset="0"/>
              </a:rPr>
              <a:t>4</a:t>
            </a:r>
            <a:r>
              <a:rPr lang="en-US" dirty="0" smtClean="0"/>
              <a:t>Substance Abuse and Mental Health Services Administration, </a:t>
            </a:r>
            <a:r>
              <a:rPr lang="en-US" i="1" dirty="0" smtClean="0"/>
              <a:t>Results from the 2012 National Survey on Drug Use and Health: Summary of National Findings</a:t>
            </a:r>
            <a:r>
              <a:rPr lang="en-US" dirty="0" smtClean="0"/>
              <a:t>, NSDUH Series H-46, HHS Publication No. (SMA) 13-4795. Rockville, MD: Substance Abuse and Mental Health Services Administration, 2013.</a:t>
            </a:r>
            <a:endParaRPr lang="en-US" baseline="0" dirty="0" smtClean="0">
              <a:latin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15</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1">
              <a:defRPr/>
            </a:pPr>
            <a:r>
              <a:rPr lang="en-US" baseline="30000" dirty="0" smtClean="0">
                <a:latin typeface="Calibri" pitchFamily="34" charset="0"/>
              </a:rPr>
              <a:t>1</a:t>
            </a:r>
            <a:r>
              <a:rPr lang="en-US" dirty="0" smtClean="0"/>
              <a:t>Havens</a:t>
            </a:r>
            <a:r>
              <a:rPr lang="en-US" dirty="0"/>
              <a:t>, J., Walker, R., </a:t>
            </a:r>
            <a:r>
              <a:rPr lang="en-US" dirty="0" err="1"/>
              <a:t>Leukefeld</a:t>
            </a:r>
            <a:r>
              <a:rPr lang="en-US" dirty="0"/>
              <a:t>, C. (2007). Prevalence of opioid analgesic injection among rural nonmedical opioid analgesic users. </a:t>
            </a:r>
            <a:r>
              <a:rPr lang="en-US" i="1" dirty="0"/>
              <a:t>Drug and Alcohol Dependence </a:t>
            </a:r>
            <a:r>
              <a:rPr lang="en-US" dirty="0"/>
              <a:t>87, 98-102. Available at: http://www.ncbi.nlm.nih.gov/pubmed/16959437</a:t>
            </a:r>
            <a:r>
              <a:rPr lang="en-US" dirty="0" smtClean="0"/>
              <a:t>.</a:t>
            </a:r>
            <a:endParaRPr lang="en-US" baseline="30000" dirty="0" smtClean="0">
              <a:latin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16</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a:t>
            </a:r>
            <a:r>
              <a:rPr lang="en-US" dirty="0" smtClean="0"/>
              <a:t>CDC. (2009). HIV infection and HIV-Associated Behaviors Among Injecting Drug Users. Morbidity and Mortality Weekly Report, 61(08): 133-138. Available from: http://www.cdc.gov/mmwr/preview/mmwrhtml/mm6108a1.htm</a:t>
            </a:r>
          </a:p>
        </p:txBody>
      </p:sp>
      <p:sp>
        <p:nvSpPr>
          <p:cNvPr id="4" name="Slide Number Placeholder 3"/>
          <p:cNvSpPr>
            <a:spLocks noGrp="1"/>
          </p:cNvSpPr>
          <p:nvPr>
            <p:ph type="sldNum" sz="quarter" idx="10"/>
          </p:nvPr>
        </p:nvSpPr>
        <p:spPr/>
        <p:txBody>
          <a:bodyPr/>
          <a:lstStyle/>
          <a:p>
            <a:fld id="{12436F5B-6886-4C2C-BADB-FA457FC0CEB9}" type="slidenum">
              <a:rPr lang="en-US" smtClean="0"/>
              <a:t>17</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baseline="30000" dirty="0"/>
              <a:t>1</a:t>
            </a:r>
            <a:r>
              <a:rPr lang="en-US" dirty="0"/>
              <a:t>CDC. (2009). HIV infection and HIV-Associated Behaviors Among Injecting Drug Users. Morbidity and Mortality Weekly Report, 61(08): 133-138. Available from: http://www.cdc.gov/mmwr/preview/mmwrhtml/mm6108a1.htm</a:t>
            </a:r>
          </a:p>
        </p:txBody>
      </p:sp>
      <p:sp>
        <p:nvSpPr>
          <p:cNvPr id="4" name="Slide Number Placeholder 3"/>
          <p:cNvSpPr>
            <a:spLocks noGrp="1"/>
          </p:cNvSpPr>
          <p:nvPr>
            <p:ph type="sldNum" sz="quarter" idx="10"/>
          </p:nvPr>
        </p:nvSpPr>
        <p:spPr/>
        <p:txBody>
          <a:bodyPr/>
          <a:lstStyle/>
          <a:p>
            <a:fld id="{12436F5B-6886-4C2C-BADB-FA457FC0CEB9}" type="slidenum">
              <a:rPr lang="en-US" smtClean="0"/>
              <a:t>18</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1">
              <a:defRPr/>
            </a:pPr>
            <a:r>
              <a:rPr lang="en-US" baseline="30000" dirty="0" smtClean="0"/>
              <a:t>1</a:t>
            </a:r>
            <a:r>
              <a:rPr lang="en-US" baseline="0" dirty="0" smtClean="0"/>
              <a:t>amfAR, </a:t>
            </a:r>
            <a:r>
              <a:rPr lang="en-US" i="0" baseline="0" dirty="0" smtClean="0"/>
              <a:t>Federal Funding for Syringe Services Programs: Saving Money, Promoting Public Safety, and Improving Public Health. Available at: http://www.amfar.org/uploadedFiles/_amfarorg/Articles/On_The_Hill/2013/issue-brief-federal-funding-for-syringe-service-programs.pdf</a:t>
            </a:r>
          </a:p>
          <a:p>
            <a:pPr defTabSz="931711">
              <a:defRPr/>
            </a:pPr>
            <a:r>
              <a:rPr lang="en-US" i="0" baseline="30000" dirty="0" smtClean="0"/>
              <a:t>2</a:t>
            </a:r>
            <a:r>
              <a:rPr lang="en-US" i="0" baseline="0" dirty="0" smtClean="0"/>
              <a:t>Available at: http://news.medill.northwestern.edu/chicago/news.aspx?id=86315</a:t>
            </a:r>
          </a:p>
        </p:txBody>
      </p:sp>
      <p:sp>
        <p:nvSpPr>
          <p:cNvPr id="4" name="Slide Number Placeholder 3"/>
          <p:cNvSpPr>
            <a:spLocks noGrp="1"/>
          </p:cNvSpPr>
          <p:nvPr>
            <p:ph type="sldNum" sz="quarter" idx="10"/>
          </p:nvPr>
        </p:nvSpPr>
        <p:spPr/>
        <p:txBody>
          <a:bodyPr/>
          <a:lstStyle/>
          <a:p>
            <a:fld id="{12436F5B-6886-4C2C-BADB-FA457FC0CEB9}" type="slidenum">
              <a:rPr lang="en-US" smtClean="0"/>
              <a:t>19</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when viewing in slide show mode, the myth #s</a:t>
            </a:r>
            <a:r>
              <a:rPr lang="en-US" baseline="0" dirty="0" smtClean="0"/>
              <a:t> are </a:t>
            </a:r>
            <a:r>
              <a:rPr lang="en-US" dirty="0" smtClean="0"/>
              <a:t>clickable</a:t>
            </a:r>
            <a:r>
              <a:rPr lang="en-US" baseline="0" dirty="0" smtClean="0"/>
              <a:t> links </a:t>
            </a:r>
            <a:r>
              <a:rPr lang="en-US" dirty="0" smtClean="0"/>
              <a:t>to the associated slides</a:t>
            </a:r>
            <a:endParaRPr lang="en-US" dirty="0"/>
          </a:p>
        </p:txBody>
      </p:sp>
      <p:sp>
        <p:nvSpPr>
          <p:cNvPr id="4" name="Slide Number Placeholder 3"/>
          <p:cNvSpPr>
            <a:spLocks noGrp="1"/>
          </p:cNvSpPr>
          <p:nvPr>
            <p:ph type="sldNum" sz="quarter" idx="10"/>
          </p:nvPr>
        </p:nvSpPr>
        <p:spPr/>
        <p:txBody>
          <a:bodyPr/>
          <a:lstStyle/>
          <a:p>
            <a:fld id="{12436F5B-6886-4C2C-BADB-FA457FC0CEB9}" type="slidenum">
              <a:rPr lang="en-US" smtClean="0"/>
              <a:t>2</a:t>
            </a:fld>
            <a:endParaRPr lang="en-US"/>
          </a:p>
        </p:txBody>
      </p:sp>
    </p:spTree>
    <p:extLst>
      <p:ext uri="{BB962C8B-B14F-4D97-AF65-F5344CB8AC3E}">
        <p14:creationId xmlns:p14="http://schemas.microsoft.com/office/powerpoint/2010/main" val="328061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70"/>
            <a:endParaRPr lang="en-US" dirty="0" smtClean="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20</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21</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latin typeface="Calibri" pitchFamily="34" charset="0"/>
                <a:cs typeface="Calibri" pitchFamily="34" charset="0"/>
              </a:rPr>
              <a:t>1</a:t>
            </a:r>
            <a:r>
              <a:rPr lang="en-US" baseline="0" dirty="0" smtClean="0">
                <a:latin typeface="Calibri" pitchFamily="34" charset="0"/>
                <a:cs typeface="Calibri" pitchFamily="34" charset="0"/>
              </a:rPr>
              <a:t>Consolidated Appropriations Act, 2010. Public law 111-117. (December 16, 2009. Sections 505 and 810.) Available at: http://www.gpo.gov/fdsys/pkg/PLAW-111publ117/pdf/PLAW-111publ117.pdf.</a:t>
            </a:r>
            <a:endParaRPr lang="en-US" baseline="30000" dirty="0" smtClean="0">
              <a:latin typeface="Calibri" pitchFamily="34" charset="0"/>
              <a:cs typeface="Calibri" pitchFamily="34" charset="0"/>
            </a:endParaRPr>
          </a:p>
          <a:p>
            <a:r>
              <a:rPr lang="en-US" baseline="30000" dirty="0" smtClean="0">
                <a:latin typeface="Calibri" pitchFamily="34" charset="0"/>
                <a:cs typeface="Calibri" pitchFamily="34" charset="0"/>
              </a:rPr>
              <a:t>2</a:t>
            </a:r>
            <a:r>
              <a:rPr lang="en-US" baseline="0" dirty="0" smtClean="0">
                <a:latin typeface="Calibri" pitchFamily="34" charset="0"/>
                <a:cs typeface="Calibri" pitchFamily="34" charset="0"/>
              </a:rPr>
              <a:t>Consolidated Appropriations Act, 2012. Public law 112-74. (December 23, 2011. Section 523.) Available at: http://www.gpo.gov/fdsys/pkg/PLAW-112publ74/pdf/PLAW-112publ74.pdf.</a:t>
            </a:r>
            <a:endParaRPr lang="en-US" baseline="30000" dirty="0" smtClean="0">
              <a:latin typeface="Calibri" pitchFamily="34" charset="0"/>
              <a:cs typeface="Calibri" pitchFamily="34" charset="0"/>
            </a:endParaRPr>
          </a:p>
          <a:p>
            <a:pPr defTabSz="931711">
              <a:defRPr/>
            </a:pPr>
            <a:r>
              <a:rPr lang="en-US" baseline="30000" dirty="0" smtClean="0">
                <a:latin typeface="Calibri" pitchFamily="34" charset="0"/>
                <a:cs typeface="Calibri" pitchFamily="34" charset="0"/>
              </a:rPr>
              <a:t>3 </a:t>
            </a:r>
            <a:r>
              <a:rPr lang="en-US" dirty="0"/>
              <a:t>Personal communication, state agency officials</a:t>
            </a:r>
            <a:r>
              <a:rPr lang="en-US" dirty="0" smtClean="0"/>
              <a:t>.</a:t>
            </a:r>
            <a:endParaRPr lang="en-US" baseline="30000" dirty="0" smtClean="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22</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23</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b="0" baseline="30000" dirty="0" smtClean="0">
                <a:latin typeface="Calibri" pitchFamily="34" charset="0"/>
                <a:cs typeface="Calibri" pitchFamily="34" charset="0"/>
              </a:rPr>
              <a:t>1</a:t>
            </a:r>
            <a:r>
              <a:rPr lang="en-US" dirty="0">
                <a:latin typeface="Calibri" pitchFamily="34" charset="0"/>
                <a:cs typeface="Calibri" pitchFamily="34" charset="0"/>
              </a:rPr>
              <a:t>Bob Baxter, Director of Addiction and Educational Services, NJCRI</a:t>
            </a:r>
          </a:p>
          <a:p>
            <a:endParaRPr lang="en-US" b="0" baseline="30000" dirty="0" smtClean="0">
              <a:latin typeface="Calibri" pitchFamily="34" charset="0"/>
              <a:cs typeface="Calibri" pitchFamily="34" charset="0"/>
            </a:endParaRPr>
          </a:p>
          <a:p>
            <a:endParaRPr lang="en-US" baseline="300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24</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25</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1">
              <a:defRPr/>
            </a:pPr>
            <a:r>
              <a:rPr lang="en-US" baseline="30000" dirty="0" smtClean="0">
                <a:latin typeface="Calibri" pitchFamily="34" charset="0"/>
                <a:cs typeface="Calibri" pitchFamily="34" charset="0"/>
              </a:rPr>
              <a:t>1</a:t>
            </a:r>
            <a:r>
              <a:rPr lang="en-US" sz="1200" dirty="0" smtClean="0"/>
              <a:t>Presidential Advisory Council on HIV/AIDS</a:t>
            </a:r>
            <a:r>
              <a:rPr lang="en-US" dirty="0" smtClean="0"/>
              <a:t>. (2012). Syringe</a:t>
            </a:r>
            <a:r>
              <a:rPr lang="en-US" baseline="0" dirty="0" smtClean="0"/>
              <a:t> Exchange Letter to President Obama.</a:t>
            </a:r>
            <a:r>
              <a:rPr lang="en-US" i="0" baseline="0" dirty="0" smtClean="0"/>
              <a:t> Available at: http://aids.gov/federal-resources/pacha/meetings/2012/may-2012-letter-to-president.pdf.</a:t>
            </a:r>
            <a:endParaRPr lang="en-US" dirty="0" smtClean="0"/>
          </a:p>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26</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latin typeface="Calibri" pitchFamily="34" charset="0"/>
              </a:rPr>
              <a:t>1</a:t>
            </a:r>
            <a:r>
              <a:rPr lang="en-US" dirty="0" smtClean="0"/>
              <a:t>Nguyen, T. Q., Weir, B</a:t>
            </a:r>
            <a:r>
              <a:rPr lang="en-US" baseline="0" dirty="0" smtClean="0"/>
              <a:t>. W., Pinkerton, S. D., Des </a:t>
            </a:r>
            <a:r>
              <a:rPr lang="en-US" baseline="0" dirty="0" err="1" smtClean="0"/>
              <a:t>Jarlais</a:t>
            </a:r>
            <a:r>
              <a:rPr lang="en-US" baseline="0" dirty="0" smtClean="0"/>
              <a:t>, D.C., &amp; </a:t>
            </a:r>
            <a:r>
              <a:rPr lang="en-US" baseline="0" dirty="0" err="1" smtClean="0"/>
              <a:t>Holtgrave</a:t>
            </a:r>
            <a:r>
              <a:rPr lang="en-US" baseline="0" dirty="0" smtClean="0"/>
              <a:t>, D. (2012). Increasing investment in syringe exchange is cost-saving HIV prevention: modeling hypothetical syringe coverage levels in the United States (MOAE0204). Presented at the XIX International AIDS Conference, Washington, D.C. Session available online at http://pag.aids2012.org/PAGMaterial/PPT/1064_1420/tnsepcostsavingiac2012.pptx.</a:t>
            </a:r>
            <a:endParaRPr lang="en-US" dirty="0" smtClean="0"/>
          </a:p>
        </p:txBody>
      </p:sp>
      <p:sp>
        <p:nvSpPr>
          <p:cNvPr id="4" name="Slide Number Placeholder 3"/>
          <p:cNvSpPr>
            <a:spLocks noGrp="1"/>
          </p:cNvSpPr>
          <p:nvPr>
            <p:ph type="sldNum" sz="quarter" idx="10"/>
          </p:nvPr>
        </p:nvSpPr>
        <p:spPr/>
        <p:txBody>
          <a:bodyPr/>
          <a:lstStyle/>
          <a:p>
            <a:fld id="{12436F5B-6886-4C2C-BADB-FA457FC0CEB9}" type="slidenum">
              <a:rPr lang="en-US" smtClean="0"/>
              <a:t>27</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70"/>
            <a:r>
              <a:rPr lang="en-US" baseline="30000" dirty="0" smtClean="0">
                <a:latin typeface="Calibri" pitchFamily="34" charset="0"/>
                <a:cs typeface="Calibri" pitchFamily="34" charset="0"/>
              </a:rPr>
              <a:t>1</a:t>
            </a:r>
            <a:r>
              <a:rPr lang="en-US" b="0" baseline="0" dirty="0" smtClean="0">
                <a:latin typeface="Calibri" pitchFamily="34" charset="0"/>
                <a:cs typeface="Calibri" pitchFamily="34" charset="0"/>
              </a:rPr>
              <a:t>CDC. (2012). </a:t>
            </a:r>
            <a:r>
              <a:rPr lang="en-US" b="0" i="0" baseline="0" dirty="0" smtClean="0">
                <a:latin typeface="Calibri" pitchFamily="34" charset="0"/>
                <a:cs typeface="Calibri" pitchFamily="34" charset="0"/>
              </a:rPr>
              <a:t>HIV Surveillance in Injection Drug Users </a:t>
            </a:r>
            <a:r>
              <a:rPr lang="en-US" b="0" baseline="0" dirty="0" smtClean="0">
                <a:latin typeface="Calibri" pitchFamily="34" charset="0"/>
                <a:cs typeface="Calibri" pitchFamily="34" charset="0"/>
              </a:rPr>
              <a:t>(through 2010). Available at: http://www.cdc.gov/hiv/idu/resources/slides/slides/HIV_injection_drug_users.pdf.</a:t>
            </a:r>
          </a:p>
          <a:p>
            <a:pPr defTabSz="924070"/>
            <a:r>
              <a:rPr lang="en-US" b="0" baseline="30000" dirty="0" smtClean="0">
                <a:latin typeface="Calibri" pitchFamily="34" charset="0"/>
                <a:cs typeface="Calibri" pitchFamily="34" charset="0"/>
              </a:rPr>
              <a:t>2</a:t>
            </a:r>
            <a:r>
              <a:rPr lang="en-US" b="0" baseline="0" dirty="0" smtClean="0">
                <a:latin typeface="Calibri" pitchFamily="34" charset="0"/>
                <a:cs typeface="Calibri" pitchFamily="34" charset="0"/>
              </a:rPr>
              <a:t>CDC. (2012). </a:t>
            </a:r>
            <a:r>
              <a:rPr lang="en-US" b="0" i="0" baseline="0" dirty="0" smtClean="0">
                <a:latin typeface="Calibri" pitchFamily="34" charset="0"/>
                <a:cs typeface="Calibri" pitchFamily="34" charset="0"/>
              </a:rPr>
              <a:t>Hepatitis C for Health Professionals: Overview and Statistics. Available at: http://www.cdc.gov/hepatitis/HCV/HCVfaq.htm.</a:t>
            </a:r>
          </a:p>
          <a:p>
            <a:pPr defTabSz="924070"/>
            <a:r>
              <a:rPr lang="en-US" b="0" baseline="30000" dirty="0" smtClean="0">
                <a:latin typeface="Calibri" pitchFamily="34" charset="0"/>
                <a:cs typeface="Calibri" pitchFamily="34" charset="0"/>
              </a:rPr>
              <a:t>3</a:t>
            </a:r>
            <a:r>
              <a:rPr lang="en-US" b="0" baseline="0" dirty="0" smtClean="0">
                <a:latin typeface="Calibri" pitchFamily="34" charset="0"/>
                <a:cs typeface="Calibri" pitchFamily="34" charset="0"/>
              </a:rPr>
              <a:t>National Digestive Diseases Information Clearinghouse. (2012). Liver Transplantation.</a:t>
            </a:r>
            <a:r>
              <a:rPr lang="en-US" b="0" i="0" baseline="0" dirty="0" smtClean="0">
                <a:latin typeface="Calibri" pitchFamily="34" charset="0"/>
                <a:cs typeface="Calibri" pitchFamily="34" charset="0"/>
              </a:rPr>
              <a:t> Available at: http://digestive.niddk.nih.gov/ddiseases/pubs/livertransplant/</a:t>
            </a:r>
          </a:p>
          <a:p>
            <a:pPr defTabSz="924070">
              <a:defRPr/>
            </a:pPr>
            <a:r>
              <a:rPr lang="en-US" b="0" baseline="30000" dirty="0" smtClean="0">
                <a:latin typeface="Calibri" pitchFamily="34" charset="0"/>
                <a:cs typeface="Calibri" pitchFamily="34" charset="0"/>
              </a:rPr>
              <a:t>4</a:t>
            </a:r>
            <a:r>
              <a:rPr lang="en-US" b="0" baseline="0" dirty="0" smtClean="0">
                <a:latin typeface="Calibri" pitchFamily="34" charset="0"/>
                <a:cs typeface="Calibri" pitchFamily="34" charset="0"/>
              </a:rPr>
              <a:t>CDC. (2013). </a:t>
            </a:r>
            <a:r>
              <a:rPr lang="en-US" b="0" dirty="0" smtClean="0"/>
              <a:t>Drug Overdose in the United States: Fact Sheet</a:t>
            </a:r>
            <a:r>
              <a:rPr lang="en-US" b="0" i="0" baseline="0" dirty="0" smtClean="0">
                <a:latin typeface="Calibri" pitchFamily="34" charset="0"/>
                <a:cs typeface="Calibri" pitchFamily="34" charset="0"/>
              </a:rPr>
              <a:t>. Available at: http://www.cdc.gov/homeandrecreationalsafety/overdose/facts.html</a:t>
            </a:r>
            <a:endParaRPr lang="en-US" b="0"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28</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29</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1">
              <a:defRPr/>
            </a:pPr>
            <a:r>
              <a:rPr lang="en-US" baseline="30000" dirty="0" smtClean="0"/>
              <a:t>1</a:t>
            </a:r>
            <a:r>
              <a:rPr lang="en-US" baseline="0" dirty="0" smtClean="0"/>
              <a:t>amfAR, </a:t>
            </a:r>
            <a:r>
              <a:rPr lang="en-US" i="0" baseline="0" dirty="0" smtClean="0"/>
              <a:t>Federal Funding for Syringe Services Programs: Saving Money, Promoting Public Safety, and Improving Public Health. Available at: http://www.amfar.org/uploadedFiles/_amfarorg/Articles/On_The_Hill/2013/issue-brief-federal-funding-for-syringe-service-programs.pdf.</a:t>
            </a:r>
          </a:p>
          <a:p>
            <a:pPr defTabSz="931711">
              <a:defRPr/>
            </a:pPr>
            <a:r>
              <a:rPr lang="en-US" i="0" baseline="30000" dirty="0" smtClean="0"/>
              <a:t>2</a:t>
            </a:r>
            <a:r>
              <a:rPr lang="en-US" i="0" baseline="0" dirty="0" smtClean="0"/>
              <a:t>amfAR Syringe Exchange Program Coverage Map. Available from: </a:t>
            </a:r>
            <a:r>
              <a:rPr lang="en-US" dirty="0" smtClean="0">
                <a:latin typeface="Calibri" pitchFamily="34" charset="0"/>
                <a:cs typeface="Calibri" pitchFamily="34" charset="0"/>
              </a:rPr>
              <a:t>Available</a:t>
            </a:r>
            <a:r>
              <a:rPr lang="en-US" baseline="0" dirty="0" smtClean="0">
                <a:latin typeface="Calibri" pitchFamily="34" charset="0"/>
                <a:cs typeface="Calibri" pitchFamily="34" charset="0"/>
              </a:rPr>
              <a:t> at: </a:t>
            </a:r>
            <a:r>
              <a:rPr lang="en-US" dirty="0" smtClean="0">
                <a:hlinkClick r:id="rId3"/>
              </a:rPr>
              <a:t>http://www.amfar.org/uploadedFiles/_amfarorg/Articles/In_The_Community/2013/July%202013%20SEP%20Map%20.pdf</a:t>
            </a:r>
            <a:endParaRPr lang="en-US" dirty="0" smtClean="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3</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30</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31</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itchFamily="34" charset="0"/>
                <a:cs typeface="Calibri" pitchFamily="34" charset="0"/>
              </a:rPr>
              <a:t>Available</a:t>
            </a:r>
            <a:r>
              <a:rPr lang="en-US" baseline="0" dirty="0" smtClean="0">
                <a:latin typeface="Calibri" pitchFamily="34" charset="0"/>
                <a:cs typeface="Calibri" pitchFamily="34" charset="0"/>
              </a:rPr>
              <a:t> from: </a:t>
            </a:r>
            <a:r>
              <a:rPr lang="en-US" dirty="0" smtClean="0">
                <a:hlinkClick r:id="rId3"/>
              </a:rPr>
              <a:t>http://www.amfar.org/uploadedFiles/_amfarorg/Articles/In_The_Community/2013/July%202013%20SEP%20Map%20.pdf</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4</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baseline="30000" dirty="0" smtClean="0">
                <a:latin typeface="Calibri" pitchFamily="34" charset="0"/>
                <a:cs typeface="Calibri" pitchFamily="34" charset="0"/>
              </a:rPr>
              <a:t>1</a:t>
            </a:r>
            <a:r>
              <a:rPr lang="en-US" dirty="0"/>
              <a:t>Doherty, M.C., </a:t>
            </a:r>
            <a:r>
              <a:rPr lang="en-US" dirty="0" err="1"/>
              <a:t>Junge</a:t>
            </a:r>
            <a:r>
              <a:rPr lang="en-US" dirty="0"/>
              <a:t>, B., </a:t>
            </a:r>
            <a:r>
              <a:rPr lang="en-US" dirty="0" err="1"/>
              <a:t>Rathouz</a:t>
            </a:r>
            <a:r>
              <a:rPr lang="en-US" dirty="0"/>
              <a:t>, P., </a:t>
            </a:r>
            <a:r>
              <a:rPr lang="en-US" dirty="0" err="1"/>
              <a:t>Garfein</a:t>
            </a:r>
            <a:r>
              <a:rPr lang="en-US" dirty="0"/>
              <a:t>, R.S., Riley, E., &amp; </a:t>
            </a:r>
            <a:r>
              <a:rPr lang="en-US" dirty="0" err="1"/>
              <a:t>Vlahov</a:t>
            </a:r>
            <a:r>
              <a:rPr lang="en-US" dirty="0"/>
              <a:t>, D. (2000). The effect of a needle exchange program on numbers of discarded needles: A 2-year follow-up. </a:t>
            </a:r>
            <a:r>
              <a:rPr lang="en-US" i="1" dirty="0"/>
              <a:t>American Journal of Public Health, 90(6),</a:t>
            </a:r>
            <a:r>
              <a:rPr lang="en-US" dirty="0"/>
              <a:t> 936-939.</a:t>
            </a:r>
          </a:p>
          <a:p>
            <a:r>
              <a:rPr lang="en-US" baseline="30000" dirty="0">
                <a:latin typeface="Calibri" pitchFamily="34" charset="0"/>
                <a:cs typeface="Calibri" pitchFamily="34" charset="0"/>
              </a:rPr>
              <a:t>2</a:t>
            </a:r>
            <a:r>
              <a:rPr lang="en-US" dirty="0"/>
              <a:t>Oliver, K.J., Friedman, S.R., Maynard, H., Magnuson, L., &amp; Des </a:t>
            </a:r>
            <a:r>
              <a:rPr lang="en-US" dirty="0" err="1"/>
              <a:t>Jarlais</a:t>
            </a:r>
            <a:r>
              <a:rPr lang="en-US" dirty="0"/>
              <a:t>, D.C. (1992). Impact of a needle exchange program on potentially infectious syringes in public places. Journal of Acquired Immune Deficiency Syndromes, 5, 534–535.</a:t>
            </a:r>
            <a:endParaRPr lang="en-US" dirty="0">
              <a:latin typeface="Calibri" pitchFamily="34" charset="0"/>
              <a:cs typeface="Calibri" pitchFamily="34" charset="0"/>
            </a:endParaRPr>
          </a:p>
          <a:p>
            <a:r>
              <a:rPr lang="en-US" baseline="30000" dirty="0">
                <a:latin typeface="Calibri" pitchFamily="34" charset="0"/>
                <a:cs typeface="Calibri" pitchFamily="34" charset="0"/>
              </a:rPr>
              <a:t>3</a:t>
            </a:r>
            <a:r>
              <a:rPr lang="en-US" dirty="0"/>
              <a:t>Tookes, H.E., et al. (2012). A comparison of syringe disposal practices among injection drug users in a city with versus a city without needle and syringe programs. Drug and Alcohol Dependence, 123(1-3), 255-9.</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5</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latin typeface="Calibri" pitchFamily="34" charset="0"/>
                <a:cs typeface="Calibri" pitchFamily="34" charset="0"/>
              </a:rPr>
              <a:t>1</a:t>
            </a:r>
            <a:r>
              <a:rPr lang="en-US" dirty="0" smtClean="0"/>
              <a:t>Des</a:t>
            </a:r>
            <a:r>
              <a:rPr lang="en-US" baseline="0" dirty="0" smtClean="0"/>
              <a:t> </a:t>
            </a:r>
            <a:r>
              <a:rPr lang="en-US" baseline="0" dirty="0" err="1" smtClean="0"/>
              <a:t>Jarlais</a:t>
            </a:r>
            <a:r>
              <a:rPr lang="en-US" baseline="0" dirty="0" smtClean="0"/>
              <a:t>, D.C., </a:t>
            </a:r>
            <a:r>
              <a:rPr lang="en-US" baseline="0" dirty="0" err="1" smtClean="0"/>
              <a:t>Guardino</a:t>
            </a:r>
            <a:r>
              <a:rPr lang="en-US" baseline="0" dirty="0" smtClean="0"/>
              <a:t>, V., Nugent, A., </a:t>
            </a:r>
            <a:r>
              <a:rPr lang="en-US" baseline="0" dirty="0" err="1" smtClean="0"/>
              <a:t>Arasteh</a:t>
            </a:r>
            <a:r>
              <a:rPr lang="en-US" baseline="0" dirty="0" smtClean="0"/>
              <a:t>, K., &amp; Purchase, D. (2012). (unpublished data) </a:t>
            </a:r>
            <a:r>
              <a:rPr lang="en-US" i="0" baseline="0" dirty="0" smtClean="0"/>
              <a:t>2010 National Survey of Syringe Exchange Programs: Summary of Results</a:t>
            </a:r>
            <a:r>
              <a:rPr lang="en-US" i="1" baseline="0" dirty="0" smtClean="0"/>
              <a:t>. </a:t>
            </a:r>
            <a:r>
              <a:rPr lang="en-US" i="0" baseline="0" dirty="0" smtClean="0"/>
              <a:t>North American Syringe Exchange Network. Available at: http://nasen.org/news/2012/jul/05/2010-beth-israel-survey-results-summary/.</a:t>
            </a:r>
          </a:p>
          <a:p>
            <a:r>
              <a:rPr lang="en-US" baseline="30000" dirty="0" smtClean="0">
                <a:latin typeface="Calibri" pitchFamily="34" charset="0"/>
              </a:rPr>
              <a:t>2</a:t>
            </a:r>
            <a:r>
              <a:rPr lang="en-US" baseline="0" dirty="0" smtClean="0">
                <a:latin typeface="Calibri" pitchFamily="34" charset="0"/>
              </a:rPr>
              <a:t>National Minority AIDS Council. Federal funding for syringe exchange. Available from: harmreduction.org/</a:t>
            </a:r>
            <a:r>
              <a:rPr lang="en-US" baseline="0" dirty="0" err="1" smtClean="0">
                <a:latin typeface="Calibri" pitchFamily="34" charset="0"/>
              </a:rPr>
              <a:t>wp</a:t>
            </a:r>
            <a:r>
              <a:rPr lang="en-US" baseline="0" dirty="0" smtClean="0">
                <a:latin typeface="Calibri" pitchFamily="34" charset="0"/>
              </a:rPr>
              <a:t>-content/uploads/2012/01/Syringe-Exchange-June-4-NMAC.pdf  </a:t>
            </a:r>
          </a:p>
          <a:p>
            <a:r>
              <a:rPr lang="en-US" baseline="30000" dirty="0" smtClean="0">
                <a:latin typeface="Calibri" pitchFamily="34" charset="0"/>
              </a:rPr>
              <a:t>3</a:t>
            </a:r>
            <a:r>
              <a:rPr lang="en-US" dirty="0" smtClean="0"/>
              <a:t>Des</a:t>
            </a:r>
            <a:r>
              <a:rPr lang="en-US" baseline="0" dirty="0" smtClean="0"/>
              <a:t> </a:t>
            </a:r>
            <a:r>
              <a:rPr lang="en-US" baseline="0" dirty="0" err="1" smtClean="0"/>
              <a:t>Jarlais</a:t>
            </a:r>
            <a:r>
              <a:rPr lang="en-US" baseline="0" dirty="0" smtClean="0"/>
              <a:t>, D.C., </a:t>
            </a:r>
            <a:r>
              <a:rPr lang="en-US" baseline="0" dirty="0" err="1" smtClean="0"/>
              <a:t>Guardino</a:t>
            </a:r>
            <a:r>
              <a:rPr lang="en-US" baseline="0" dirty="0" smtClean="0"/>
              <a:t>, V., Nugent, A., </a:t>
            </a:r>
            <a:r>
              <a:rPr lang="en-US" baseline="0" dirty="0" err="1" smtClean="0"/>
              <a:t>Arasteh</a:t>
            </a:r>
            <a:r>
              <a:rPr lang="en-US" baseline="0" dirty="0" smtClean="0"/>
              <a:t>, K., &amp; Purchase, D. 2011 National Survey of Syringe Exchange Programs: Summary of Results. Presented at the 9</a:t>
            </a:r>
            <a:r>
              <a:rPr lang="en-US" baseline="30000" dirty="0" smtClean="0"/>
              <a:t>th</a:t>
            </a:r>
            <a:r>
              <a:rPr lang="en-US" baseline="0" dirty="0" smtClean="0"/>
              <a:t> National Harm Reduction Conference: “From Public Health to Social Justice,” Portland, OR, November, 2012.</a:t>
            </a:r>
          </a:p>
        </p:txBody>
      </p:sp>
      <p:sp>
        <p:nvSpPr>
          <p:cNvPr id="4" name="Slide Number Placeholder 3"/>
          <p:cNvSpPr>
            <a:spLocks noGrp="1"/>
          </p:cNvSpPr>
          <p:nvPr>
            <p:ph type="sldNum" sz="quarter" idx="10"/>
          </p:nvPr>
        </p:nvSpPr>
        <p:spPr/>
        <p:txBody>
          <a:bodyPr/>
          <a:lstStyle/>
          <a:p>
            <a:fld id="{12436F5B-6886-4C2C-BADB-FA457FC0CEB9}" type="slidenum">
              <a:rPr lang="en-US" smtClean="0"/>
              <a:t>6</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baseline="30000" dirty="0" smtClean="0">
                <a:latin typeface="Calibri" pitchFamily="34" charset="0"/>
                <a:cs typeface="Calibri" pitchFamily="34" charset="0"/>
              </a:rPr>
              <a:t>1</a:t>
            </a:r>
            <a:r>
              <a:rPr lang="en-US" dirty="0" smtClean="0"/>
              <a:t>Des </a:t>
            </a:r>
            <a:r>
              <a:rPr lang="en-US" dirty="0" err="1" smtClean="0"/>
              <a:t>Jarlais</a:t>
            </a:r>
            <a:r>
              <a:rPr lang="en-US" dirty="0" smtClean="0"/>
              <a:t>, DC, et al</a:t>
            </a:r>
            <a:r>
              <a:rPr lang="en-US" dirty="0"/>
              <a:t>. </a:t>
            </a:r>
            <a:r>
              <a:rPr lang="en-US" dirty="0" smtClean="0"/>
              <a:t>(2005). HIV </a:t>
            </a:r>
            <a:r>
              <a:rPr lang="en-US" dirty="0"/>
              <a:t>Incidence Among Injection Drug Users in New York City, 1990 to 2002: Use of Serologic Test Algorithm to Assess Expansion of HIV Prevention Services</a:t>
            </a:r>
            <a:r>
              <a:rPr lang="en-US" dirty="0" smtClean="0"/>
              <a:t>.</a:t>
            </a:r>
            <a:r>
              <a:rPr lang="en-US" dirty="0"/>
              <a:t> </a:t>
            </a:r>
            <a:r>
              <a:rPr lang="en-US" i="1" dirty="0"/>
              <a:t>American Journal of Public Health</a:t>
            </a:r>
            <a:r>
              <a:rPr lang="en-US" dirty="0"/>
              <a:t> </a:t>
            </a:r>
            <a:r>
              <a:rPr lang="en-US" dirty="0" smtClean="0"/>
              <a:t>95.8: </a:t>
            </a:r>
            <a:r>
              <a:rPr lang="en-US" dirty="0"/>
              <a:t>1439-444.</a:t>
            </a:r>
          </a:p>
          <a:p>
            <a:pPr rtl="0"/>
            <a:r>
              <a:rPr lang="en-US" baseline="30000" dirty="0" smtClean="0"/>
              <a:t>2</a:t>
            </a:r>
            <a:r>
              <a:rPr lang="en-US" dirty="0" smtClean="0"/>
              <a:t>Des </a:t>
            </a:r>
            <a:r>
              <a:rPr lang="en-US" dirty="0" err="1"/>
              <a:t>Jarlais</a:t>
            </a:r>
            <a:r>
              <a:rPr lang="en-US" dirty="0"/>
              <a:t>, D.C., et al. (2005). Reductions in hepatitis C virus and HIV infections among injecting drug users in New York City, 1990-2001. </a:t>
            </a:r>
            <a:r>
              <a:rPr lang="en-US" i="1" dirty="0"/>
              <a:t>AIDS, 19</a:t>
            </a:r>
            <a:r>
              <a:rPr lang="en-US" dirty="0"/>
              <a:t>(</a:t>
            </a:r>
            <a:r>
              <a:rPr lang="en-US" dirty="0" err="1"/>
              <a:t>suppl</a:t>
            </a:r>
            <a:r>
              <a:rPr lang="en-US" dirty="0"/>
              <a:t> 3), S20-S25.</a:t>
            </a:r>
          </a:p>
          <a:p>
            <a:r>
              <a:rPr lang="en-US" baseline="30000" dirty="0"/>
              <a:t>3</a:t>
            </a:r>
            <a:r>
              <a:rPr lang="en-US" dirty="0"/>
              <a:t>Silverman, B., Thompson, D., Baxter, B., Jimenez, A.D., Hart, C., &amp; </a:t>
            </a:r>
            <a:r>
              <a:rPr lang="en-US" dirty="0" err="1"/>
              <a:t>Hartfield</a:t>
            </a:r>
            <a:r>
              <a:rPr lang="en-US" dirty="0"/>
              <a:t>, C. (July 25, 2012). First federal support for community based syringe exchange programs: A panel presentation by SAMHSA grantees (Poster--WEPE234). Presented at the International AIDS Conference Poster Session, Washington, D.C. Poster and abstract available online at http://pag.aids2012.org/abstracts.aspx?aid=20133. (date last accessed: December 12, 2012).</a:t>
            </a:r>
          </a:p>
          <a:p>
            <a:r>
              <a:rPr lang="en-US" baseline="30000" dirty="0">
                <a:latin typeface="Calibri" pitchFamily="34" charset="0"/>
              </a:rPr>
              <a:t>4</a:t>
            </a:r>
            <a:r>
              <a:rPr lang="en-US" dirty="0"/>
              <a:t>New Jersey Syringe Access Program Demonstration Project. (January 2010). Interim report: Implementation of P.L. 2006, c.99, “Blood-borne Disease Harm Reduction Act.” Available online at http://www.state.nj.us/health/aids/documents/nj_sep_evaluation.pdf. (date last accessed: December 12, </a:t>
            </a:r>
            <a:r>
              <a:rPr lang="en-US" dirty="0" smtClean="0"/>
              <a:t>2012)</a:t>
            </a:r>
            <a:endParaRPr lang="en-US" baseline="30000" dirty="0" smtClean="0">
              <a:latin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7</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latin typeface="Calibri" pitchFamily="34" charset="0"/>
              </a:rPr>
              <a:t>1</a:t>
            </a:r>
            <a:r>
              <a:rPr lang="en-US" dirty="0"/>
              <a:t>Center for Innovative Public Policies. </a:t>
            </a:r>
            <a:r>
              <a:rPr lang="en-US" i="1" dirty="0"/>
              <a:t>Needle Exchange Programs: Is Baltimore a Bust?</a:t>
            </a:r>
            <a:r>
              <a:rPr lang="en-US" dirty="0"/>
              <a:t> Tamarac, Fl.: CIPP; April 2001.</a:t>
            </a:r>
          </a:p>
          <a:p>
            <a:r>
              <a:rPr lang="en-US" u="none" baseline="30000" dirty="0" smtClean="0">
                <a:solidFill>
                  <a:schemeClr val="tx1"/>
                </a:solidFill>
                <a:latin typeface="Calibri" pitchFamily="34" charset="0"/>
              </a:rPr>
              <a:t>2</a:t>
            </a:r>
            <a:r>
              <a:rPr lang="en-US" u="none" baseline="0" dirty="0" smtClean="0">
                <a:solidFill>
                  <a:schemeClr val="tx1"/>
                </a:solidFill>
                <a:latin typeface="Calibri" pitchFamily="34" charset="0"/>
              </a:rPr>
              <a:t>Hagan, H. et al. (2000). Reduced injection frequency and increased entry and retention in drug treatment associated with needle-exchange participation in Seattle drug injectors. Journal of Substance Abuse Treatment, 19, 247-252.</a:t>
            </a:r>
            <a:endParaRPr lang="en-US" u="none" baseline="30000" dirty="0" smtClean="0">
              <a:solidFill>
                <a:schemeClr val="tx1"/>
              </a:solidFill>
              <a:latin typeface="Calibri" pitchFamily="34" charset="0"/>
            </a:endParaRPr>
          </a:p>
        </p:txBody>
      </p:sp>
      <p:sp>
        <p:nvSpPr>
          <p:cNvPr id="4" name="Slide Number Placeholder 3"/>
          <p:cNvSpPr>
            <a:spLocks noGrp="1"/>
          </p:cNvSpPr>
          <p:nvPr>
            <p:ph type="sldNum" sz="quarter" idx="10"/>
          </p:nvPr>
        </p:nvSpPr>
        <p:spPr/>
        <p:txBody>
          <a:bodyPr/>
          <a:lstStyle/>
          <a:p>
            <a:fld id="{12436F5B-6886-4C2C-BADB-FA457FC0CEB9}" type="slidenum">
              <a:rPr lang="en-US" smtClean="0"/>
              <a:t>8</a:t>
            </a:fld>
            <a:endParaRPr lang="en-US"/>
          </a:p>
        </p:txBody>
      </p:sp>
    </p:spTree>
    <p:extLst>
      <p:ext uri="{BB962C8B-B14F-4D97-AF65-F5344CB8AC3E}">
        <p14:creationId xmlns:p14="http://schemas.microsoft.com/office/powerpoint/2010/main" val="332140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latin typeface="Calibri" pitchFamily="34" charset="0"/>
                <a:cs typeface="Calibri" pitchFamily="34" charset="0"/>
              </a:rPr>
              <a:t>1</a:t>
            </a:r>
            <a:r>
              <a:rPr lang="en-US" dirty="0"/>
              <a:t>Lorentz, J., Hill, J., &amp; </a:t>
            </a:r>
            <a:r>
              <a:rPr lang="en-US" dirty="0" err="1"/>
              <a:t>Samini</a:t>
            </a:r>
            <a:r>
              <a:rPr lang="en-US" dirty="0"/>
              <a:t>, B. (2000). Occupational needle stick injuries in a metropolitan police force. </a:t>
            </a:r>
            <a:r>
              <a:rPr lang="en-US" i="1" dirty="0"/>
              <a:t>American Journal of Preventive Medicine</a:t>
            </a:r>
            <a:r>
              <a:rPr lang="en-US" dirty="0"/>
              <a:t>, 18, 146–150.</a:t>
            </a:r>
            <a:endParaRPr lang="en-US" baseline="30000" dirty="0" smtClean="0">
              <a:latin typeface="Calibri" pitchFamily="34" charset="0"/>
            </a:endParaRPr>
          </a:p>
          <a:p>
            <a:r>
              <a:rPr lang="en-US" baseline="30000" dirty="0" smtClean="0">
                <a:latin typeface="Calibri" pitchFamily="34" charset="0"/>
              </a:rPr>
              <a:t>2</a:t>
            </a:r>
            <a:r>
              <a:rPr lang="en-US" dirty="0"/>
              <a:t>NCHRC. NC Study Reveals that Law Enforcement Want to Reform Paraphernalia Laws. Available at </a:t>
            </a:r>
            <a:r>
              <a:rPr lang="en-US" u="sng" dirty="0">
                <a:hlinkClick r:id="rId3"/>
              </a:rPr>
              <a:t>http://www.nchrc.org/law-enforcement/north-carolina-law-enforcement-attitudes-towards-syringe-decriminalization/</a:t>
            </a:r>
            <a:endParaRPr lang="en-US" baseline="30000" dirty="0" smtClean="0">
              <a:latin typeface="Calibri" pitchFamily="34" charset="0"/>
            </a:endParaRPr>
          </a:p>
          <a:p>
            <a:r>
              <a:rPr lang="en-US" baseline="30000" dirty="0" smtClean="0">
                <a:latin typeface="Calibri" pitchFamily="34" charset="0"/>
              </a:rPr>
              <a:t>3</a:t>
            </a:r>
            <a:r>
              <a:rPr lang="en-US" dirty="0"/>
              <a:t>Groseclose, S.L., Weinstein, B., Jones, T.S., </a:t>
            </a:r>
            <a:r>
              <a:rPr lang="en-US" dirty="0" err="1"/>
              <a:t>Valleroy</a:t>
            </a:r>
            <a:r>
              <a:rPr lang="en-US" dirty="0"/>
              <a:t>, L.A., </a:t>
            </a:r>
            <a:r>
              <a:rPr lang="en-US" dirty="0" err="1"/>
              <a:t>Fehrs</a:t>
            </a:r>
            <a:r>
              <a:rPr lang="en-US" dirty="0"/>
              <a:t>, L.J., &amp; </a:t>
            </a:r>
            <a:r>
              <a:rPr lang="en-US" dirty="0" err="1"/>
              <a:t>Kassler</a:t>
            </a:r>
            <a:r>
              <a:rPr lang="en-US" dirty="0"/>
              <a:t>, W.J. (1995). Impact of increased legal access to needles and syringes on practices of injecting-drug users and police officers- Connecticut, 1992-1993. </a:t>
            </a:r>
            <a:r>
              <a:rPr lang="en-US" i="1" dirty="0"/>
              <a:t>Journal of Acquired Immune Deficiency Syndromes &amp; Human </a:t>
            </a:r>
            <a:r>
              <a:rPr lang="en-US" i="1" dirty="0" err="1"/>
              <a:t>Retrovirology</a:t>
            </a:r>
            <a:r>
              <a:rPr lang="en-US" i="1" dirty="0"/>
              <a:t> 10</a:t>
            </a:r>
            <a:r>
              <a:rPr lang="en-US" dirty="0"/>
              <a:t>(1): 82-89.</a:t>
            </a:r>
          </a:p>
        </p:txBody>
      </p:sp>
      <p:sp>
        <p:nvSpPr>
          <p:cNvPr id="4" name="Slide Number Placeholder 3"/>
          <p:cNvSpPr>
            <a:spLocks noGrp="1"/>
          </p:cNvSpPr>
          <p:nvPr>
            <p:ph type="sldNum" sz="quarter" idx="10"/>
          </p:nvPr>
        </p:nvSpPr>
        <p:spPr/>
        <p:txBody>
          <a:bodyPr/>
          <a:lstStyle/>
          <a:p>
            <a:fld id="{12436F5B-6886-4C2C-BADB-FA457FC0CEB9}" type="slidenum">
              <a:rPr lang="en-US" smtClean="0"/>
              <a:t>9</a:t>
            </a:fld>
            <a:endParaRPr lang="en-US"/>
          </a:p>
        </p:txBody>
      </p:sp>
    </p:spTree>
    <p:extLst>
      <p:ext uri="{BB962C8B-B14F-4D97-AF65-F5344CB8AC3E}">
        <p14:creationId xmlns:p14="http://schemas.microsoft.com/office/powerpoint/2010/main" val="332140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A5A2D-6CDF-4C3E-96E5-E02DA27FEF85}"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213749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51FD7-3959-483F-8E4E-6040BED5C275}"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99958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EA57D-F64D-4D11-9BCF-C0F296E63A97}"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147393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58E68-D79A-4B7D-8A3E-4BD5F2760E30}"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149447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2BCED-0464-4410-A2D9-760D2028CAA2}"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428534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F9217-35BE-4E4F-B044-F718448F4057}" type="datetime1">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9655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E8B06-1DD6-4F21-8438-5FE92E122C1B}" type="datetime1">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716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D2311C-F1A1-48EB-8582-1682DF476BD4}" type="datetime1">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300185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E618-15F3-4D75-9466-415967F89038}" type="datetime1">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414053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B473D-3883-4BC8-B9A9-111CB0D57A80}" type="datetime1">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121988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9FFA2-920C-4C01-A0D7-B06D35C94387}" type="datetime1">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C0C17-F528-4219-9362-4731A9B9DBF8}" type="slidenum">
              <a:rPr lang="en-US" smtClean="0"/>
              <a:t>‹#›</a:t>
            </a:fld>
            <a:endParaRPr lang="en-US"/>
          </a:p>
        </p:txBody>
      </p:sp>
    </p:spTree>
    <p:extLst>
      <p:ext uri="{BB962C8B-B14F-4D97-AF65-F5344CB8AC3E}">
        <p14:creationId xmlns:p14="http://schemas.microsoft.com/office/powerpoint/2010/main" val="116772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A68CF-5534-4FFF-B1E6-116CFB596EAF}" type="datetime1">
              <a:rPr lang="en-US" smtClean="0"/>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C0C17-F528-4219-9362-4731A9B9DBF8}" type="slidenum">
              <a:rPr lang="en-US" smtClean="0"/>
              <a:t>‹#›</a:t>
            </a:fld>
            <a:endParaRPr lang="en-US"/>
          </a:p>
        </p:txBody>
      </p:sp>
    </p:spTree>
    <p:extLst>
      <p:ext uri="{BB962C8B-B14F-4D97-AF65-F5344CB8AC3E}">
        <p14:creationId xmlns:p14="http://schemas.microsoft.com/office/powerpoint/2010/main" val="32175577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hyperlink" Target="http://www.kingcounty.gov/healthservices/health/communicable/hiv/resources/aboutnx.aspx"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image" Target="../media/image2.gif"/><Relationship Id="rId7" Type="http://schemas.openxmlformats.org/officeDocument/2006/relationships/slide" Target="slide15.xml"/><Relationship Id="rId12"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24.xml"/><Relationship Id="rId5" Type="http://schemas.openxmlformats.org/officeDocument/2006/relationships/slide" Target="slide7.xml"/><Relationship Id="rId10" Type="http://schemas.openxmlformats.org/officeDocument/2006/relationships/slide" Target="slide22.xml"/><Relationship Id="rId4" Type="http://schemas.openxmlformats.org/officeDocument/2006/relationships/slide" Target="slide3.xml"/><Relationship Id="rId9" Type="http://schemas.openxmlformats.org/officeDocument/2006/relationships/slide" Target="slide20.xml"/><Relationship Id="rId1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7.wmf"/><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hyperlink" Target="http://www.nchrc.org/law-enforcement/north-carolina-law-enforcement-attitudes-towards-syringe-decriminalization/"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Syringe Services Programs</a:t>
            </a:r>
            <a:endParaRPr lang="en-US" dirty="0"/>
          </a:p>
        </p:txBody>
      </p:sp>
      <p:sp>
        <p:nvSpPr>
          <p:cNvPr id="3" name="Subtitle 2"/>
          <p:cNvSpPr>
            <a:spLocks noGrp="1"/>
          </p:cNvSpPr>
          <p:nvPr>
            <p:ph type="subTitle" idx="1"/>
          </p:nvPr>
        </p:nvSpPr>
        <p:spPr>
          <a:xfrm>
            <a:off x="1371600" y="3886200"/>
            <a:ext cx="6400800" cy="685800"/>
          </a:xfrm>
        </p:spPr>
        <p:txBody>
          <a:bodyPr>
            <a:normAutofit/>
          </a:bodyPr>
          <a:lstStyle/>
          <a:p>
            <a:r>
              <a:rPr lang="en-US" dirty="0" smtClean="0">
                <a:solidFill>
                  <a:schemeClr val="tx1">
                    <a:lumMod val="85000"/>
                  </a:schemeClr>
                </a:solidFill>
                <a:latin typeface="Segoe Print" pitchFamily="2" charset="0"/>
              </a:rPr>
              <a:t>Myth</a:t>
            </a:r>
            <a:r>
              <a:rPr lang="en-US" dirty="0" smtClean="0">
                <a:latin typeface="Segoe Print" pitchFamily="2" charset="0"/>
              </a:rPr>
              <a:t> </a:t>
            </a:r>
            <a:r>
              <a:rPr lang="en-US" dirty="0" smtClean="0"/>
              <a:t>vs. </a:t>
            </a:r>
            <a:r>
              <a:rPr lang="en-US" b="1" dirty="0" smtClean="0">
                <a:solidFill>
                  <a:srgbClr val="99D9EA"/>
                </a:solidFill>
                <a:latin typeface="Franklin Gothic Medium" pitchFamily="34" charset="0"/>
              </a:rPr>
              <a:t>FACT</a:t>
            </a:r>
            <a:endParaRPr lang="en-US" b="1" dirty="0">
              <a:solidFill>
                <a:srgbClr val="99D9EA"/>
              </a:solidFill>
              <a:latin typeface="Franklin Gothic Medium" pitchFamily="34" charset="0"/>
            </a:endParaRPr>
          </a:p>
        </p:txBody>
      </p:sp>
      <p:sp>
        <p:nvSpPr>
          <p:cNvPr id="4" name="Rectangle 3"/>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6" name="Rectangle 5"/>
          <p:cNvSpPr/>
          <p:nvPr/>
        </p:nvSpPr>
        <p:spPr>
          <a:xfrm>
            <a:off x="0" y="0"/>
            <a:ext cx="9144000" cy="10668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99"/>
              </a:solidFill>
            </a:endParaRPr>
          </a:p>
        </p:txBody>
      </p:sp>
    </p:spTree>
    <p:extLst>
      <p:ext uri="{BB962C8B-B14F-4D97-AF65-F5344CB8AC3E}">
        <p14:creationId xmlns:p14="http://schemas.microsoft.com/office/powerpoint/2010/main" val="165747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a:latin typeface="Segoe UI" pitchFamily="34" charset="0"/>
                <a:ea typeface="Segoe UI" pitchFamily="34" charset="0"/>
                <a:cs typeface="Segoe UI" pitchFamily="34" charset="0"/>
              </a:rPr>
              <a:t>SSPs increase injection drug use and undermine public safety</a:t>
            </a: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5" name="Content Placeholder 2"/>
          <p:cNvSpPr>
            <a:spLocks noGrp="1"/>
          </p:cNvSpPr>
          <p:nvPr>
            <p:ph idx="1"/>
          </p:nvPr>
        </p:nvSpPr>
        <p:spPr>
          <a:xfrm>
            <a:off x="411162" y="2784646"/>
            <a:ext cx="8321675" cy="3052662"/>
          </a:xfrm>
        </p:spPr>
        <p:txBody>
          <a:bodyPr>
            <a:normAutofit lnSpcReduction="10000"/>
          </a:bodyPr>
          <a:lstStyle/>
          <a:p>
            <a:pPr lvl="0"/>
            <a:r>
              <a:rPr lang="en-US" sz="2800" b="0" i="1" dirty="0">
                <a:solidFill>
                  <a:prstClr val="black"/>
                </a:solidFill>
                <a:latin typeface="Calibri" pitchFamily="34" charset="0"/>
                <a:cs typeface="Calibri" pitchFamily="34" charset="0"/>
              </a:rPr>
              <a:t>“In the cities that have adopted needle services programs, there is a dramatic reduction in needle sticks to firefighters who crawl on their hands and knees through smoke-filled rooms in search of victims.”</a:t>
            </a:r>
          </a:p>
          <a:p>
            <a:pPr lvl="0"/>
            <a:endParaRPr lang="en-US" sz="3000" b="0" dirty="0">
              <a:solidFill>
                <a:prstClr val="black"/>
              </a:solidFill>
              <a:latin typeface="Calibri" pitchFamily="34" charset="0"/>
              <a:cs typeface="Calibri" pitchFamily="34" charset="0"/>
            </a:endParaRPr>
          </a:p>
          <a:p>
            <a:pPr lvl="0"/>
            <a:r>
              <a:rPr lang="en-US" b="0" dirty="0">
                <a:solidFill>
                  <a:prstClr val="black"/>
                </a:solidFill>
                <a:latin typeface="Calibri" pitchFamily="34" charset="0"/>
                <a:cs typeface="Calibri" pitchFamily="34" charset="0"/>
              </a:rPr>
              <a:t>- Charles </a:t>
            </a:r>
            <a:r>
              <a:rPr lang="en-US" b="0" dirty="0" err="1">
                <a:solidFill>
                  <a:prstClr val="black"/>
                </a:solidFill>
                <a:latin typeface="Calibri" pitchFamily="34" charset="0"/>
                <a:cs typeface="Calibri" pitchFamily="34" charset="0"/>
              </a:rPr>
              <a:t>Aughenbaugh</a:t>
            </a:r>
            <a:r>
              <a:rPr lang="en-US" b="0" dirty="0">
                <a:solidFill>
                  <a:prstClr val="black"/>
                </a:solidFill>
                <a:latin typeface="Calibri" pitchFamily="34" charset="0"/>
                <a:cs typeface="Calibri" pitchFamily="34" charset="0"/>
              </a:rPr>
              <a:t>, Jr., President, New Jersey Deputy Fire Chiefs Association, Retired Deputy Fire Chief, March </a:t>
            </a:r>
            <a:r>
              <a:rPr lang="en-US" b="0" dirty="0" smtClean="0">
                <a:solidFill>
                  <a:prstClr val="black"/>
                </a:solidFill>
                <a:latin typeface="Calibri" pitchFamily="34" charset="0"/>
                <a:cs typeface="Calibri" pitchFamily="34" charset="0"/>
              </a:rPr>
              <a:t>2011</a:t>
            </a:r>
            <a:endParaRPr lang="en-US" b="0" dirty="0">
              <a:solidFill>
                <a:prstClr val="black"/>
              </a:solidFill>
            </a:endParaRP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6"/>
          <p:cNvSpPr>
            <a:spLocks noGrp="1"/>
          </p:cNvSpPr>
          <p:nvPr>
            <p:ph type="body" idx="1"/>
          </p:nvPr>
        </p:nvSpPr>
        <p:spPr>
          <a:xfrm>
            <a:off x="2318133" y="1295400"/>
            <a:ext cx="5759067" cy="671153"/>
          </a:xfrm>
        </p:spPr>
        <p:txBody>
          <a:bodyPr anchor="t">
            <a:noAutofit/>
          </a:bodyPr>
          <a:lstStyle/>
          <a:p>
            <a:r>
              <a:rPr lang="en-US" dirty="0" smtClean="0">
                <a:latin typeface="Segoe UI" pitchFamily="34" charset="0"/>
                <a:ea typeface="Segoe UI" pitchFamily="34" charset="0"/>
                <a:cs typeface="Segoe UI" pitchFamily="34" charset="0"/>
              </a:rPr>
              <a:t>SSPs promote </a:t>
            </a:r>
            <a:r>
              <a:rPr lang="en-US" dirty="0" smtClean="0">
                <a:latin typeface="Segoe UI" pitchFamily="34" charset="0"/>
                <a:ea typeface="Segoe UI" pitchFamily="34" charset="0"/>
                <a:cs typeface="Segoe UI" pitchFamily="34" charset="0"/>
              </a:rPr>
              <a:t>public </a:t>
            </a:r>
            <a:r>
              <a:rPr lang="en-US" dirty="0" smtClean="0">
                <a:latin typeface="Segoe UI" pitchFamily="34" charset="0"/>
                <a:ea typeface="Segoe UI" pitchFamily="34" charset="0"/>
                <a:cs typeface="Segoe UI" pitchFamily="34" charset="0"/>
              </a:rPr>
              <a:t>safety</a:t>
            </a:r>
            <a:endParaRPr lang="en-US" dirty="0">
              <a:latin typeface="Segoe UI" pitchFamily="34" charset="0"/>
              <a:ea typeface="Segoe UI" pitchFamily="34" charset="0"/>
              <a:cs typeface="Segoe UI" pitchFamily="34" charset="0"/>
            </a:endParaRPr>
          </a:p>
        </p:txBody>
      </p:sp>
      <p:sp>
        <p:nvSpPr>
          <p:cNvPr id="14" name="TextBox 13"/>
          <p:cNvSpPr txBox="1"/>
          <p:nvPr/>
        </p:nvSpPr>
        <p:spPr>
          <a:xfrm>
            <a:off x="229900" y="2278964"/>
            <a:ext cx="3808700" cy="584775"/>
          </a:xfrm>
          <a:prstGeom prst="rect">
            <a:avLst/>
          </a:prstGeom>
          <a:solidFill>
            <a:srgbClr val="FDFCD4"/>
          </a:solidFill>
          <a:ln w="38100">
            <a:solidFill>
              <a:schemeClr val="accent3">
                <a:lumMod val="50000"/>
              </a:schemeClr>
            </a:solidFill>
            <a:prstDash val="sysDash"/>
          </a:ln>
        </p:spPr>
        <p:txBody>
          <a:bodyPr wrap="square" rtlCol="0">
            <a:spAutoFit/>
          </a:bodyPr>
          <a:lstStyle/>
          <a:p>
            <a:r>
              <a:rPr lang="en-US" sz="3200" b="1" dirty="0" smtClean="0">
                <a:solidFill>
                  <a:schemeClr val="accent3">
                    <a:lumMod val="50000"/>
                  </a:schemeClr>
                </a:solidFill>
                <a:latin typeface="Berlin Sans FB Demi" panose="020E0802020502020306" pitchFamily="34" charset="0"/>
                <a:cs typeface="Arabic Typesetting" panose="03020402040406030203" pitchFamily="66" charset="-78"/>
              </a:rPr>
              <a:t>Expert Observation:</a:t>
            </a:r>
            <a:endParaRPr lang="en-US" sz="3200" b="1" dirty="0">
              <a:solidFill>
                <a:schemeClr val="accent3">
                  <a:lumMod val="50000"/>
                </a:schemeClr>
              </a:solidFill>
              <a:latin typeface="Berlin Sans FB Demi" panose="020E0802020502020306" pitchFamily="34" charset="0"/>
              <a:cs typeface="Arabic Typesetting" panose="03020402040406030203" pitchFamily="66" charset="-78"/>
            </a:endParaRPr>
          </a:p>
        </p:txBody>
      </p:sp>
    </p:spTree>
    <p:extLst>
      <p:ext uri="{BB962C8B-B14F-4D97-AF65-F5344CB8AC3E}">
        <p14:creationId xmlns:p14="http://schemas.microsoft.com/office/powerpoint/2010/main" val="2449839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Supporting injection drug users is not an efficient use of public resources</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We can save money by alleviating IDU reliance on public sector resources</a:t>
            </a:r>
            <a:r>
              <a:rPr lang="en-US" baseline="30000" dirty="0" smtClean="0">
                <a:latin typeface="Segoe UI" pitchFamily="34" charset="0"/>
                <a:ea typeface="Segoe UI" pitchFamily="34" charset="0"/>
                <a:cs typeface="Segoe UI" pitchFamily="34" charset="0"/>
              </a:rPr>
              <a:t>1</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2"/>
          <p:cNvSpPr>
            <a:spLocks noGrp="1"/>
          </p:cNvSpPr>
          <p:nvPr>
            <p:ph idx="1"/>
          </p:nvPr>
        </p:nvSpPr>
        <p:spPr>
          <a:xfrm>
            <a:off x="184532" y="2784647"/>
            <a:ext cx="8883267" cy="3006553"/>
          </a:xfrm>
        </p:spPr>
        <p:txBody>
          <a:bodyPr>
            <a:normAutofit fontScale="92500" lnSpcReduction="20000"/>
          </a:bodyPr>
          <a:lstStyle/>
          <a:p>
            <a:pPr marL="342900" indent="-342900">
              <a:lnSpc>
                <a:spcPct val="110000"/>
              </a:lnSpc>
              <a:spcAft>
                <a:spcPts val="600"/>
              </a:spcAft>
              <a:buFont typeface="Courier New" pitchFamily="49" charset="0"/>
              <a:buChar char="o"/>
            </a:pPr>
            <a:r>
              <a:rPr lang="en-US" b="0" dirty="0" smtClean="0">
                <a:cs typeface="Calibri" pitchFamily="34" charset="0"/>
              </a:rPr>
              <a:t>HIV-positive IDUs often rely on Medicaid, Medicare, or Ryan White programs for their health care.  This means that taxpayers will bear the lion’s share of treatment costs associated with new infections related to drug use.</a:t>
            </a:r>
            <a:r>
              <a:rPr lang="en-US" b="0" baseline="30000" dirty="0" smtClean="0">
                <a:effectLst/>
              </a:rPr>
              <a:t>1</a:t>
            </a:r>
            <a:endParaRPr lang="en-US" b="0" dirty="0"/>
          </a:p>
          <a:p>
            <a:pPr marL="342900" indent="-342900">
              <a:spcAft>
                <a:spcPts val="600"/>
              </a:spcAft>
              <a:buFont typeface="Courier New" pitchFamily="49" charset="0"/>
              <a:buChar char="o"/>
            </a:pPr>
            <a:r>
              <a:rPr lang="en-US" b="0" dirty="0" smtClean="0">
                <a:cs typeface="Calibri" pitchFamily="34" charset="0"/>
              </a:rPr>
              <a:t>The lifetime cost of treating an HIV-positive person is estimated to be between $385,200 and $618,900.</a:t>
            </a:r>
            <a:r>
              <a:rPr lang="en-US" b="0" baseline="30000" dirty="0" smtClean="0">
                <a:effectLst/>
              </a:rPr>
              <a:t>2</a:t>
            </a:r>
            <a:endParaRPr lang="en-US" b="0" dirty="0"/>
          </a:p>
          <a:p>
            <a:pPr marL="342900" indent="-342900">
              <a:buFont typeface="Courier New" pitchFamily="49" charset="0"/>
              <a:buChar char="o"/>
            </a:pPr>
            <a:r>
              <a:rPr lang="en-US" b="0" dirty="0" smtClean="0">
                <a:cs typeface="Calibri" pitchFamily="34" charset="0"/>
              </a:rPr>
              <a:t>With needles and syringes costing less than 50 cents each, it is far cheaper to prevent a new case of HIV than to assume many years of treatment costs.</a:t>
            </a:r>
            <a:r>
              <a:rPr lang="en-US" b="0" baseline="30000" dirty="0" smtClean="0">
                <a:effectLst/>
              </a:rPr>
              <a:t>1</a:t>
            </a:r>
            <a:endParaRPr lang="en-US" b="0" dirty="0" smtClean="0">
              <a:cs typeface="Calibri" pitchFamily="34" charset="0"/>
            </a:endParaRPr>
          </a:p>
        </p:txBody>
      </p:sp>
      <p:sp>
        <p:nvSpPr>
          <p:cNvPr id="12" name="TextBox 11"/>
          <p:cNvSpPr txBox="1"/>
          <p:nvPr/>
        </p:nvSpPr>
        <p:spPr>
          <a:xfrm>
            <a:off x="3672" y="5905354"/>
            <a:ext cx="9140328" cy="507831"/>
          </a:xfrm>
          <a:prstGeom prst="rect">
            <a:avLst/>
          </a:prstGeom>
          <a:noFill/>
        </p:spPr>
        <p:txBody>
          <a:bodyPr wrap="square" rtlCol="0">
            <a:spAutoFit/>
          </a:bodyPr>
          <a:lstStyle/>
          <a:p>
            <a:pPr>
              <a:defRPr/>
            </a:pPr>
            <a:r>
              <a:rPr lang="en-US" sz="900" baseline="30000" dirty="0" smtClean="0"/>
              <a:t>1</a:t>
            </a:r>
            <a:r>
              <a:rPr lang="en-US" sz="900" dirty="0" smtClean="0"/>
              <a:t>amfAR</a:t>
            </a:r>
            <a:r>
              <a:rPr lang="en-US" sz="900" dirty="0"/>
              <a:t>, Federal Funding for Syringe Services Programs: Saving Money, Promoting Public Safety, and Improving Public Health. Available at: http://www.amfar.org/uploadedFiles/_amfarorg/Articles/On_The_Hill/2013/issue-brief-federal-funding-for-syringe-service-programs.pdf.</a:t>
            </a:r>
          </a:p>
          <a:p>
            <a:pPr>
              <a:defRPr/>
            </a:pPr>
            <a:r>
              <a:rPr lang="en-US" sz="900" baseline="30000" dirty="0" smtClean="0">
                <a:latin typeface="Calibri" pitchFamily="34" charset="0"/>
              </a:rPr>
              <a:t>2</a:t>
            </a:r>
            <a:r>
              <a:rPr lang="en-US" sz="900" dirty="0" smtClean="0"/>
              <a:t>Schackman</a:t>
            </a:r>
            <a:r>
              <a:rPr lang="en-US" sz="900" dirty="0"/>
              <a:t>, B.R., </a:t>
            </a:r>
            <a:r>
              <a:rPr lang="en-US" sz="900" dirty="0" err="1"/>
              <a:t>Gebo</a:t>
            </a:r>
            <a:r>
              <a:rPr lang="en-US" sz="900" dirty="0"/>
              <a:t>, K. A., &amp; </a:t>
            </a:r>
            <a:r>
              <a:rPr lang="en-US" sz="900" dirty="0" err="1"/>
              <a:t>Walensky</a:t>
            </a:r>
            <a:r>
              <a:rPr lang="en-US" sz="900" dirty="0"/>
              <a:t>, R.P. et al. (2006). The lifetime cost of current Human Immunodeficiency Virus care in the United States. </a:t>
            </a:r>
            <a:r>
              <a:rPr lang="en-US" sz="900" i="1" dirty="0"/>
              <a:t>Medical Care, 44</a:t>
            </a:r>
            <a:r>
              <a:rPr lang="en-US" sz="900" dirty="0"/>
              <a:t>(11), 990-997.</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Supporting injection drug users is not an efficient use of public resources</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295399"/>
            <a:ext cx="6825867" cy="727539"/>
          </a:xfrm>
        </p:spPr>
        <p:txBody>
          <a:bodyPr anchor="t">
            <a:noAutofit/>
          </a:bodyPr>
          <a:lstStyle/>
          <a:p>
            <a:r>
              <a:rPr lang="en-US" dirty="0" smtClean="0">
                <a:latin typeface="Segoe UI" pitchFamily="34" charset="0"/>
                <a:ea typeface="Segoe UI" pitchFamily="34" charset="0"/>
                <a:cs typeface="Segoe UI" pitchFamily="34" charset="0"/>
              </a:rPr>
              <a:t>SSPs are highly cost-effective</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7"/>
          <p:cNvSpPr>
            <a:spLocks noGrp="1"/>
          </p:cNvSpPr>
          <p:nvPr>
            <p:ph sz="half" idx="2"/>
          </p:nvPr>
        </p:nvSpPr>
        <p:spPr>
          <a:xfrm>
            <a:off x="381000" y="3048000"/>
            <a:ext cx="3382652" cy="1981200"/>
          </a:xfrm>
        </p:spPr>
        <p:txBody>
          <a:bodyPr>
            <a:normAutofit/>
          </a:bodyPr>
          <a:lstStyle/>
          <a:p>
            <a:pPr marL="0" indent="0" algn="ctr">
              <a:buNone/>
            </a:pPr>
            <a:r>
              <a:rPr lang="en-US" sz="2000" dirty="0" smtClean="0">
                <a:latin typeface="Calibri" pitchFamily="34" charset="0"/>
                <a:cs typeface="Calibri" pitchFamily="34" charset="0"/>
              </a:rPr>
              <a:t>Every </a:t>
            </a:r>
            <a:r>
              <a:rPr lang="en-US" sz="2000" dirty="0">
                <a:latin typeface="Calibri" pitchFamily="34" charset="0"/>
                <a:cs typeface="Calibri" pitchFamily="34" charset="0"/>
              </a:rPr>
              <a:t>dollar invested in </a:t>
            </a:r>
            <a:r>
              <a:rPr lang="en-US" sz="2000" dirty="0" smtClean="0">
                <a:latin typeface="Calibri" pitchFamily="34" charset="0"/>
                <a:cs typeface="Calibri" pitchFamily="34" charset="0"/>
              </a:rPr>
              <a:t>SSPs results in </a:t>
            </a:r>
            <a:endParaRPr lang="en-US" sz="2000" dirty="0" smtClean="0">
              <a:latin typeface="Calibri" pitchFamily="34" charset="0"/>
              <a:cs typeface="Calibri" pitchFamily="34" charset="0"/>
            </a:endParaRPr>
          </a:p>
          <a:p>
            <a:pPr marL="0" indent="0" algn="ctr">
              <a:buNone/>
            </a:pPr>
            <a:r>
              <a:rPr lang="en-US" sz="2800" b="1" dirty="0" smtClean="0">
                <a:solidFill>
                  <a:schemeClr val="tx2"/>
                </a:solidFill>
                <a:latin typeface="Calibri" pitchFamily="34" charset="0"/>
                <a:cs typeface="Calibri" pitchFamily="34" charset="0"/>
              </a:rPr>
              <a:t>$</a:t>
            </a:r>
            <a:r>
              <a:rPr lang="en-US" sz="2800" b="1" dirty="0" smtClean="0">
                <a:solidFill>
                  <a:schemeClr val="tx2"/>
                </a:solidFill>
                <a:latin typeface="Calibri" pitchFamily="34" charset="0"/>
                <a:cs typeface="Calibri" pitchFamily="34" charset="0"/>
              </a:rPr>
              <a:t>3-7 in savings</a:t>
            </a:r>
            <a:r>
              <a:rPr lang="en-US" sz="2800" dirty="0" smtClean="0">
                <a:solidFill>
                  <a:schemeClr val="tx2"/>
                </a:solidFill>
                <a:latin typeface="Calibri" pitchFamily="34" charset="0"/>
                <a:cs typeface="Calibri" pitchFamily="34" charset="0"/>
              </a:rPr>
              <a:t> </a:t>
            </a:r>
          </a:p>
          <a:p>
            <a:pPr marL="0" indent="0" algn="ctr">
              <a:buNone/>
            </a:pPr>
            <a:r>
              <a:rPr lang="en-US" sz="2000" dirty="0" smtClean="0">
                <a:latin typeface="Calibri" pitchFamily="34" charset="0"/>
                <a:cs typeface="Calibri" pitchFamily="34" charset="0"/>
              </a:rPr>
              <a:t>just by preventing new HIV </a:t>
            </a:r>
            <a:r>
              <a:rPr lang="en-US" sz="2000" dirty="0" smtClean="0">
                <a:latin typeface="Calibri" pitchFamily="34" charset="0"/>
                <a:cs typeface="Calibri" pitchFamily="34" charset="0"/>
              </a:rPr>
              <a:t>infections.</a:t>
            </a:r>
            <a:r>
              <a:rPr lang="en-US" sz="2000" baseline="30000" dirty="0" smtClean="0">
                <a:latin typeface="Calibri" pitchFamily="34" charset="0"/>
                <a:cs typeface="Calibri" pitchFamily="34" charset="0"/>
              </a:rPr>
              <a:t>1</a:t>
            </a:r>
            <a:endParaRPr lang="en-US" sz="2000" dirty="0" smtClean="0">
              <a:latin typeface="Calibri" pitchFamily="34" charset="0"/>
              <a:cs typeface="Calibri" pitchFamily="34" charset="0"/>
            </a:endParaRPr>
          </a:p>
        </p:txBody>
      </p:sp>
      <p:pic>
        <p:nvPicPr>
          <p:cNvPr id="14" name="Picture Placeholder 4" descr="act-up-philly.jpg"/>
          <p:cNvPicPr>
            <a:picLocks noChangeAspect="1"/>
          </p:cNvPicPr>
          <p:nvPr/>
        </p:nvPicPr>
        <p:blipFill>
          <a:blip r:embed="rId5" cstate="print"/>
          <a:srcRect l="10837" r="10837"/>
          <a:stretch>
            <a:fillRect/>
          </a:stretch>
        </p:blipFill>
        <p:spPr>
          <a:xfrm>
            <a:off x="4190551" y="2032334"/>
            <a:ext cx="4311129" cy="3670862"/>
          </a:xfrm>
          <a:prstGeom prst="rect">
            <a:avLst/>
          </a:prstGeom>
        </p:spPr>
      </p:pic>
      <p:sp>
        <p:nvSpPr>
          <p:cNvPr id="15" name="TextBox 14"/>
          <p:cNvSpPr txBox="1"/>
          <p:nvPr/>
        </p:nvSpPr>
        <p:spPr>
          <a:xfrm>
            <a:off x="0" y="5892715"/>
            <a:ext cx="9144000" cy="507831"/>
          </a:xfrm>
          <a:prstGeom prst="rect">
            <a:avLst/>
          </a:prstGeom>
          <a:noFill/>
        </p:spPr>
        <p:txBody>
          <a:bodyPr wrap="square" rtlCol="0">
            <a:spAutoFit/>
          </a:bodyPr>
          <a:lstStyle/>
          <a:p>
            <a:pPr defTabSz="931711">
              <a:defRPr/>
            </a:pPr>
            <a:r>
              <a:rPr lang="en-US" sz="900" baseline="30000" dirty="0">
                <a:latin typeface="Calibri" pitchFamily="34" charset="0"/>
                <a:cs typeface="Calibri" pitchFamily="34" charset="0"/>
              </a:rPr>
              <a:t>1</a:t>
            </a:r>
            <a:r>
              <a:rPr lang="en-US" sz="900" dirty="0"/>
              <a:t>Nguyen, T. Q., Weir, B. W., Pinkerton, S. D., Des </a:t>
            </a:r>
            <a:r>
              <a:rPr lang="en-US" sz="900" dirty="0" err="1"/>
              <a:t>Jarlais</a:t>
            </a:r>
            <a:r>
              <a:rPr lang="en-US" sz="900" dirty="0"/>
              <a:t>, D.C., &amp; </a:t>
            </a:r>
            <a:r>
              <a:rPr lang="en-US" sz="900" dirty="0" err="1"/>
              <a:t>Holtgrave</a:t>
            </a:r>
            <a:r>
              <a:rPr lang="en-US" sz="900" dirty="0"/>
              <a:t>, D. (2012). Increasing investment in syringe exchange is cost-saving HIV prevention: modeling hypothetical syringe coverage levels in the United States (MOAE0204). Presented at the XIX International AIDS Conference, Washington, D.C. Session available online at http://pag.aids2012.org/PAGMaterial/PPT/1064_1420/tnsepcostsavingiac2012.pptx.</a:t>
            </a: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Supporting injection drug users is not an efficient use of public resources</a:t>
            </a:r>
            <a:endParaRPr lang="en-US" sz="2600" b="1"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Text Placeholder 6"/>
          <p:cNvSpPr>
            <a:spLocks noGrp="1"/>
          </p:cNvSpPr>
          <p:nvPr>
            <p:ph type="body" idx="1"/>
          </p:nvPr>
        </p:nvSpPr>
        <p:spPr>
          <a:xfrm>
            <a:off x="2241932" y="1295399"/>
            <a:ext cx="6825867" cy="727539"/>
          </a:xfrm>
        </p:spPr>
        <p:txBody>
          <a:bodyPr anchor="t">
            <a:noAutofit/>
          </a:bodyPr>
          <a:lstStyle/>
          <a:p>
            <a:r>
              <a:rPr lang="en-US" dirty="0" smtClean="0">
                <a:latin typeface="Segoe UI" pitchFamily="34" charset="0"/>
                <a:ea typeface="Segoe UI" pitchFamily="34" charset="0"/>
                <a:cs typeface="Segoe UI" pitchFamily="34" charset="0"/>
              </a:rPr>
              <a:t>SSPs are highly cost-effective</a:t>
            </a:r>
            <a:endParaRPr lang="en-US" dirty="0">
              <a:latin typeface="Segoe UI" pitchFamily="34" charset="0"/>
              <a:ea typeface="Segoe UI" pitchFamily="34" charset="0"/>
              <a:cs typeface="Segoe UI" pitchFamily="34" charset="0"/>
            </a:endParaRPr>
          </a:p>
        </p:txBody>
      </p:sp>
      <p:sp>
        <p:nvSpPr>
          <p:cNvPr id="14" name="Content Placeholder 7"/>
          <p:cNvSpPr>
            <a:spLocks noGrp="1"/>
          </p:cNvSpPr>
          <p:nvPr>
            <p:ph idx="1"/>
          </p:nvPr>
        </p:nvSpPr>
        <p:spPr>
          <a:xfrm>
            <a:off x="215832" y="2971800"/>
            <a:ext cx="3741694" cy="2514600"/>
          </a:xfrm>
          <a:prstGeom prst="rect">
            <a:avLst/>
          </a:prstGeom>
        </p:spPr>
        <p:txBody>
          <a:bodyPr>
            <a:noAutofit/>
          </a:bodyPr>
          <a:lstStyle/>
          <a:p>
            <a:pPr>
              <a:lnSpc>
                <a:spcPct val="80000"/>
              </a:lnSpc>
              <a:spcAft>
                <a:spcPts val="400"/>
              </a:spcAft>
            </a:pPr>
            <a:r>
              <a:rPr lang="en-US" b="0" dirty="0" smtClean="0"/>
              <a:t>A recent study has shown that an investment of $64 million would result in an estimated </a:t>
            </a:r>
          </a:p>
          <a:p>
            <a:pPr algn="ctr">
              <a:lnSpc>
                <a:spcPct val="80000"/>
              </a:lnSpc>
              <a:spcAft>
                <a:spcPts val="400"/>
              </a:spcAft>
            </a:pPr>
            <a:r>
              <a:rPr lang="en-US" sz="2800" dirty="0" smtClean="0">
                <a:solidFill>
                  <a:srgbClr val="002060"/>
                </a:solidFill>
              </a:rPr>
              <a:t>$</a:t>
            </a:r>
            <a:r>
              <a:rPr lang="en-US" sz="2800" dirty="0">
                <a:solidFill>
                  <a:srgbClr val="002060"/>
                </a:solidFill>
              </a:rPr>
              <a:t>193 </a:t>
            </a:r>
            <a:r>
              <a:rPr lang="en-US" sz="2800" dirty="0" smtClean="0">
                <a:solidFill>
                  <a:srgbClr val="002060"/>
                </a:solidFill>
              </a:rPr>
              <a:t>million in savings </a:t>
            </a:r>
          </a:p>
          <a:p>
            <a:pPr>
              <a:lnSpc>
                <a:spcPct val="80000"/>
              </a:lnSpc>
              <a:spcAft>
                <a:spcPts val="600"/>
              </a:spcAft>
            </a:pPr>
            <a:r>
              <a:rPr lang="en-US" b="0" dirty="0" smtClean="0"/>
              <a:t>by preventing 500 </a:t>
            </a:r>
            <a:r>
              <a:rPr lang="en-US" b="0" dirty="0"/>
              <a:t>new HIV </a:t>
            </a:r>
            <a:r>
              <a:rPr lang="en-US" b="0" dirty="0" smtClean="0"/>
              <a:t>infections.</a:t>
            </a:r>
            <a:r>
              <a:rPr lang="en-US" b="0" baseline="30000" dirty="0" smtClean="0"/>
              <a:t>1</a:t>
            </a:r>
            <a:endParaRPr lang="en-US" b="0" dirty="0"/>
          </a:p>
        </p:txBody>
      </p:sp>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 r="1910" b="9071"/>
          <a:stretch/>
        </p:blipFill>
        <p:spPr bwMode="auto">
          <a:xfrm>
            <a:off x="4414871" y="2074854"/>
            <a:ext cx="4271930" cy="393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267200" y="1797960"/>
            <a:ext cx="459599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Positive impact of funding SSPs</a:t>
            </a:r>
            <a:r>
              <a:rPr lang="en-US" sz="1600" b="1" baseline="30000" dirty="0" smtClean="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p:txBody>
      </p:sp>
      <p:sp>
        <p:nvSpPr>
          <p:cNvPr id="15" name="TextBox 14"/>
          <p:cNvSpPr txBox="1"/>
          <p:nvPr/>
        </p:nvSpPr>
        <p:spPr>
          <a:xfrm>
            <a:off x="40742" y="5615970"/>
            <a:ext cx="3958728" cy="784830"/>
          </a:xfrm>
          <a:prstGeom prst="rect">
            <a:avLst/>
          </a:prstGeom>
          <a:noFill/>
        </p:spPr>
        <p:txBody>
          <a:bodyPr wrap="square" rtlCol="0">
            <a:spAutoFit/>
          </a:bodyPr>
          <a:lstStyle/>
          <a:p>
            <a:r>
              <a:rPr lang="en-US" sz="900" baseline="30000" dirty="0">
                <a:latin typeface="Calibri" pitchFamily="34" charset="0"/>
                <a:cs typeface="Calibri" pitchFamily="34" charset="0"/>
              </a:rPr>
              <a:t>1</a:t>
            </a:r>
            <a:r>
              <a:rPr lang="en-US" sz="900" dirty="0"/>
              <a:t>Nguyen, T. Q., Weir, B. W., Pinkerton, S. D., Des </a:t>
            </a:r>
            <a:r>
              <a:rPr lang="en-US" sz="900" dirty="0" err="1"/>
              <a:t>Jarlais</a:t>
            </a:r>
            <a:r>
              <a:rPr lang="en-US" sz="900" dirty="0"/>
              <a:t>, D.C., &amp; </a:t>
            </a:r>
            <a:r>
              <a:rPr lang="en-US" sz="900" dirty="0" err="1"/>
              <a:t>Holtgrave</a:t>
            </a:r>
            <a:r>
              <a:rPr lang="en-US" sz="900" dirty="0"/>
              <a:t>, D. (2012). Increasing investment in syringe exchange is cost-saving HIV prevention: modeling hypothetical syringe coverage levels in the United States (MOAE0204). Presented at the XIX International AIDS Conference, Washington, D.C. Session available online at http://pag.aids2012.org/Abstracts.aspx?SID=198&amp;AID=17268.</a:t>
            </a: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121812" y="6011022"/>
            <a:ext cx="335280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SSP syringe coverage</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Supporting injection drug users is not an efficient use of public resources</a:t>
            </a:r>
            <a:endParaRPr lang="en-US" sz="2600" b="1"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6" name="Text Placeholder 6"/>
          <p:cNvSpPr>
            <a:spLocks noGrp="1"/>
          </p:cNvSpPr>
          <p:nvPr>
            <p:ph type="body" idx="1"/>
          </p:nvPr>
        </p:nvSpPr>
        <p:spPr>
          <a:xfrm>
            <a:off x="2241932" y="1295399"/>
            <a:ext cx="6825867" cy="727539"/>
          </a:xfrm>
        </p:spPr>
        <p:txBody>
          <a:bodyPr anchor="t">
            <a:noAutofit/>
          </a:bodyPr>
          <a:lstStyle/>
          <a:p>
            <a:r>
              <a:rPr lang="en-US" dirty="0" smtClean="0">
                <a:latin typeface="Segoe UI" pitchFamily="34" charset="0"/>
                <a:ea typeface="Segoe UI" pitchFamily="34" charset="0"/>
                <a:cs typeface="Segoe UI" pitchFamily="34" charset="0"/>
              </a:rPr>
              <a:t>SSPs are highly cost-effective</a:t>
            </a:r>
            <a:endParaRPr lang="en-US" dirty="0">
              <a:latin typeface="Segoe UI" pitchFamily="34" charset="0"/>
              <a:ea typeface="Segoe UI" pitchFamily="34" charset="0"/>
              <a:cs typeface="Segoe UI" pitchFamily="34" charset="0"/>
            </a:endParaRPr>
          </a:p>
        </p:txBody>
      </p:sp>
      <p:sp>
        <p:nvSpPr>
          <p:cNvPr id="17" name="Content Placeholder 7"/>
          <p:cNvSpPr>
            <a:spLocks noGrp="1"/>
          </p:cNvSpPr>
          <p:nvPr>
            <p:ph sz="half" idx="2"/>
          </p:nvPr>
        </p:nvSpPr>
        <p:spPr>
          <a:xfrm>
            <a:off x="12258" y="2840864"/>
            <a:ext cx="6705888" cy="2950336"/>
          </a:xfrm>
        </p:spPr>
        <p:txBody>
          <a:bodyPr>
            <a:normAutofit fontScale="77500" lnSpcReduction="20000"/>
          </a:bodyPr>
          <a:lstStyle/>
          <a:p>
            <a:pPr marL="285750" indent="-285750">
              <a:buFont typeface="Courier New" pitchFamily="49" charset="0"/>
              <a:buChar char="o"/>
            </a:pPr>
            <a:r>
              <a:rPr lang="en-US" dirty="0" smtClean="0">
                <a:latin typeface="Calibri" pitchFamily="34" charset="0"/>
                <a:cs typeface="Calibri" pitchFamily="34" charset="0"/>
              </a:rPr>
              <a:t>Between 2001 and 2011, Illinois saw a </a:t>
            </a:r>
            <a:r>
              <a:rPr lang="en-US" dirty="0">
                <a:latin typeface="Calibri" pitchFamily="34" charset="0"/>
                <a:cs typeface="Calibri" pitchFamily="34" charset="0"/>
              </a:rPr>
              <a:t>drop of nearly two-thirds </a:t>
            </a:r>
            <a:r>
              <a:rPr lang="en-US" dirty="0" smtClean="0">
                <a:latin typeface="Calibri" pitchFamily="34" charset="0"/>
                <a:cs typeface="Calibri" pitchFamily="34" charset="0"/>
              </a:rPr>
              <a:t>in new HIV cases among IDUs, averting an estimated $200 million in medical expenses.</a:t>
            </a:r>
            <a:r>
              <a:rPr lang="en-US" baseline="30000" dirty="0" smtClean="0">
                <a:latin typeface="Calibri" pitchFamily="34" charset="0"/>
                <a:cs typeface="Calibri" pitchFamily="34" charset="0"/>
              </a:rPr>
              <a:t>1</a:t>
            </a:r>
            <a:r>
              <a:rPr lang="en-US" dirty="0" smtClean="0">
                <a:latin typeface="Calibri" pitchFamily="34" charset="0"/>
                <a:cs typeface="Calibri" pitchFamily="34" charset="0"/>
              </a:rPr>
              <a:t> </a:t>
            </a:r>
          </a:p>
          <a:p>
            <a:pPr marL="0" indent="0">
              <a:lnSpc>
                <a:spcPct val="120000"/>
              </a:lnSpc>
              <a:buNone/>
            </a:pPr>
            <a:endParaRPr lang="en-US" sz="1300" dirty="0" smtClean="0">
              <a:latin typeface="Calibri" pitchFamily="34" charset="0"/>
              <a:cs typeface="Calibri" pitchFamily="34" charset="0"/>
            </a:endParaRPr>
          </a:p>
          <a:p>
            <a:pPr marL="285750" indent="-285750">
              <a:buFont typeface="Courier New" pitchFamily="49" charset="0"/>
              <a:buChar char="o"/>
            </a:pPr>
            <a:r>
              <a:rPr lang="en-US" dirty="0" smtClean="0">
                <a:latin typeface="Calibri" pitchFamily="34" charset="0"/>
                <a:cs typeface="Calibri" pitchFamily="34" charset="0"/>
              </a:rPr>
              <a:t>In Massachusetts, there was a 54% decrease in new HIV diagnosis between 1999 and 2012, preventing 5,699 infections and saving more than $2 billion in health care costs.</a:t>
            </a:r>
            <a:r>
              <a:rPr lang="en-US" baseline="30000" dirty="0" smtClean="0">
                <a:latin typeface="Calibri" pitchFamily="34" charset="0"/>
                <a:cs typeface="Calibri" pitchFamily="34" charset="0"/>
              </a:rPr>
              <a:t>2</a:t>
            </a:r>
          </a:p>
          <a:p>
            <a:pPr marL="0" indent="0">
              <a:buNone/>
            </a:pPr>
            <a:endParaRPr lang="en-US" sz="1300" dirty="0" smtClean="0">
              <a:latin typeface="Calibri" pitchFamily="34" charset="0"/>
              <a:cs typeface="Calibri" pitchFamily="34" charset="0"/>
            </a:endParaRPr>
          </a:p>
          <a:p>
            <a:pPr marL="285750" indent="-285750">
              <a:buFont typeface="Courier New" pitchFamily="49" charset="0"/>
              <a:buChar char="o"/>
            </a:pPr>
            <a:r>
              <a:rPr lang="en-US" dirty="0" smtClean="0">
                <a:latin typeface="Calibri" pitchFamily="34" charset="0"/>
                <a:cs typeface="Calibri" pitchFamily="34" charset="0"/>
              </a:rPr>
              <a:t>King County (Washington State) spent $1.1 million on SSPs in 2008. If HIV was prevented among only 1% of IDUs in King County, the resulting savings in HIV treatment costs will be $70 million.</a:t>
            </a:r>
            <a:r>
              <a:rPr lang="en-US" baseline="30000" dirty="0">
                <a:latin typeface="Calibri" pitchFamily="34" charset="0"/>
                <a:cs typeface="Calibri" pitchFamily="34" charset="0"/>
              </a:rPr>
              <a:t>3</a:t>
            </a:r>
            <a:endParaRPr lang="en-US" dirty="0" smtClean="0">
              <a:latin typeface="Calibri" pitchFamily="34" charset="0"/>
              <a:cs typeface="Calibri" pitchFamily="34" charset="0"/>
            </a:endParaRPr>
          </a:p>
        </p:txBody>
      </p:sp>
      <p:sp>
        <p:nvSpPr>
          <p:cNvPr id="13" name="TextBox 12"/>
          <p:cNvSpPr txBox="1"/>
          <p:nvPr/>
        </p:nvSpPr>
        <p:spPr>
          <a:xfrm>
            <a:off x="3672" y="5674522"/>
            <a:ext cx="9140328" cy="784830"/>
          </a:xfrm>
          <a:prstGeom prst="rect">
            <a:avLst/>
          </a:prstGeom>
          <a:noFill/>
        </p:spPr>
        <p:txBody>
          <a:bodyPr wrap="square" rtlCol="0">
            <a:spAutoFit/>
          </a:bodyPr>
          <a:lstStyle/>
          <a:p>
            <a:r>
              <a:rPr lang="en-US" sz="900" baseline="30000" dirty="0">
                <a:latin typeface="Calibri" pitchFamily="34" charset="0"/>
                <a:cs typeface="Calibri" pitchFamily="34" charset="0"/>
              </a:rPr>
              <a:t>1</a:t>
            </a:r>
            <a:r>
              <a:rPr lang="en-US" sz="900" dirty="0"/>
              <a:t>AIDS Foundation of Chicago. AFC Statement on Federal Funding Ban for Syringe Exchanges. Retrieved from: http://www.aidschicago.org/national-news/416-afc-statement-on-federal-funding-ban-for-syringe-exchanges.</a:t>
            </a:r>
          </a:p>
          <a:p>
            <a:pPr defTabSz="931711">
              <a:defRPr/>
            </a:pPr>
            <a:r>
              <a:rPr lang="en-US" sz="900" baseline="30000" dirty="0">
                <a:latin typeface="Calibri" pitchFamily="34" charset="0"/>
                <a:cs typeface="Calibri" pitchFamily="34" charset="0"/>
              </a:rPr>
              <a:t>2</a:t>
            </a:r>
            <a:r>
              <a:rPr lang="en-US" sz="900" dirty="0"/>
              <a:t>AIDS Action Committee. President Obama’s Fiscal 2013 Budget Demonstrates Commitment To Ending HIV/AIDS Epidemic In America. Available at: http://www.aac.org/media/releases/president-obamas-fiscal-2013.html.</a:t>
            </a:r>
            <a:endParaRPr lang="en-US" sz="900" baseline="30000" dirty="0">
              <a:latin typeface="Calibri" pitchFamily="34" charset="0"/>
              <a:cs typeface="Calibri" pitchFamily="34" charset="0"/>
            </a:endParaRPr>
          </a:p>
          <a:p>
            <a:r>
              <a:rPr lang="en-US" sz="900" baseline="30000" dirty="0">
                <a:latin typeface="Calibri" pitchFamily="34" charset="0"/>
              </a:rPr>
              <a:t>3</a:t>
            </a:r>
            <a:r>
              <a:rPr lang="en-US" sz="900" dirty="0"/>
              <a:t>Public Health – Seattle &amp; King County Needle Exchange Program. Available at: </a:t>
            </a:r>
            <a:r>
              <a:rPr lang="en-US" sz="900" u="sng" dirty="0">
                <a:hlinkClick r:id="rId5"/>
              </a:rPr>
              <a:t>http://www.kingcounty.gov/healthservices/health/communicable/hiv/resources/aboutnx.aspx</a:t>
            </a:r>
            <a:r>
              <a:rPr lang="en-US" sz="900" u="sng" dirty="0"/>
              <a:t>.</a:t>
            </a:r>
            <a:endParaRPr lang="en-US" sz="900" dirty="0">
              <a:latin typeface="Calibri" pitchFamily="34" charset="0"/>
              <a:cs typeface="Calibri" pitchFamily="34" charset="0"/>
            </a:endParaRPr>
          </a:p>
        </p:txBody>
      </p:sp>
      <p:pic>
        <p:nvPicPr>
          <p:cNvPr id="2050" name="Picture 2" descr="C:\Users\ericak\AppData\Local\Microsoft\Windows\Temporary Internet Files\Content.IE5\425MKRWQ\MP900411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2286000"/>
            <a:ext cx="1950467" cy="2932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Injection drug use is limited and a problem of the past</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Injection drug use is expanding </a:t>
            </a:r>
            <a:r>
              <a:rPr lang="en-US" dirty="0" smtClean="0">
                <a:latin typeface="Segoe UI" pitchFamily="34" charset="0"/>
                <a:ea typeface="Segoe UI" pitchFamily="34" charset="0"/>
                <a:cs typeface="Segoe UI" pitchFamily="34" charset="0"/>
              </a:rPr>
              <a:t>among non-traditional drugs such as prescription drugs</a:t>
            </a:r>
            <a:r>
              <a:rPr lang="en-US" baseline="30000" dirty="0" smtClean="0">
                <a:latin typeface="Segoe UI" pitchFamily="34" charset="0"/>
                <a:ea typeface="Segoe UI" pitchFamily="34" charset="0"/>
                <a:cs typeface="Segoe UI" pitchFamily="34" charset="0"/>
              </a:rPr>
              <a:t>1</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7"/>
          <p:cNvSpPr>
            <a:spLocks noGrp="1"/>
          </p:cNvSpPr>
          <p:nvPr>
            <p:ph sz="half" idx="2"/>
          </p:nvPr>
        </p:nvSpPr>
        <p:spPr>
          <a:xfrm>
            <a:off x="111870" y="2840864"/>
            <a:ext cx="8955930" cy="2664381"/>
          </a:xfrm>
        </p:spPr>
        <p:txBody>
          <a:bodyPr>
            <a:normAutofit fontScale="62500" lnSpcReduction="20000"/>
          </a:bodyPr>
          <a:lstStyle/>
          <a:p>
            <a:pPr lvl="0">
              <a:spcAft>
                <a:spcPts val="600"/>
              </a:spcAft>
              <a:buFont typeface="Courier New" pitchFamily="49" charset="0"/>
              <a:buChar char="o"/>
            </a:pPr>
            <a:r>
              <a:rPr lang="en-US" dirty="0">
                <a:latin typeface="Calibri" pitchFamily="34" charset="0"/>
                <a:cs typeface="Calibri" pitchFamily="34" charset="0"/>
              </a:rPr>
              <a:t>I</a:t>
            </a:r>
            <a:r>
              <a:rPr lang="en-US" dirty="0" smtClean="0">
                <a:latin typeface="Calibri" pitchFamily="34" charset="0"/>
                <a:cs typeface="Calibri" pitchFamily="34" charset="0"/>
              </a:rPr>
              <a:t>ndividuals </a:t>
            </a:r>
            <a:r>
              <a:rPr lang="en-US" dirty="0" smtClean="0">
                <a:latin typeface="Calibri" pitchFamily="34" charset="0"/>
                <a:cs typeface="Calibri" pitchFamily="34" charset="0"/>
              </a:rPr>
              <a:t>using prescription </a:t>
            </a:r>
            <a:r>
              <a:rPr lang="en-US" dirty="0" smtClean="0">
                <a:latin typeface="Calibri" pitchFamily="34" charset="0"/>
                <a:cs typeface="Calibri" pitchFamily="34" charset="0"/>
              </a:rPr>
              <a:t>drugs </a:t>
            </a:r>
            <a:r>
              <a:rPr lang="en-US" dirty="0" err="1" smtClean="0">
                <a:latin typeface="Calibri" pitchFamily="34" charset="0"/>
                <a:cs typeface="Calibri" pitchFamily="34" charset="0"/>
              </a:rPr>
              <a:t>nonmedically</a:t>
            </a:r>
            <a:r>
              <a:rPr lang="en-US" dirty="0" smtClean="0">
                <a:latin typeface="Calibri" pitchFamily="34" charset="0"/>
                <a:cs typeface="Calibri" pitchFamily="34" charset="0"/>
              </a:rPr>
              <a:t> may </a:t>
            </a:r>
            <a:r>
              <a:rPr lang="en-US" dirty="0" smtClean="0">
                <a:latin typeface="Calibri" pitchFamily="34" charset="0"/>
                <a:cs typeface="Calibri" pitchFamily="34" charset="0"/>
              </a:rPr>
              <a:t>turn to injection as a more efficient method of drug delivery.</a:t>
            </a:r>
            <a:r>
              <a:rPr lang="en-US" baseline="30000" dirty="0">
                <a:latin typeface="Calibri" pitchFamily="34" charset="0"/>
                <a:cs typeface="Calibri" pitchFamily="34" charset="0"/>
              </a:rPr>
              <a:t>1</a:t>
            </a:r>
            <a:r>
              <a:rPr lang="en-US" baseline="30000"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Additionally, t</a:t>
            </a:r>
            <a:r>
              <a:rPr lang="en-US" dirty="0" smtClean="0">
                <a:latin typeface="Calibri" pitchFamily="34" charset="0"/>
                <a:cs typeface="Calibri" pitchFamily="34" charset="0"/>
              </a:rPr>
              <a:t>he high </a:t>
            </a:r>
            <a:r>
              <a:rPr lang="en-US" dirty="0" smtClean="0">
                <a:latin typeface="Calibri" pitchFamily="34" charset="0"/>
                <a:cs typeface="Calibri" pitchFamily="34" charset="0"/>
              </a:rPr>
              <a:t>cost of prescription drugs and crackdown on prescription drug </a:t>
            </a:r>
            <a:r>
              <a:rPr lang="en-US" dirty="0" smtClean="0">
                <a:latin typeface="Calibri" pitchFamily="34" charset="0"/>
                <a:cs typeface="Calibri" pitchFamily="34" charset="0"/>
              </a:rPr>
              <a:t>use can cause IDUs to transition to </a:t>
            </a:r>
            <a:r>
              <a:rPr lang="en-US" dirty="0" smtClean="0">
                <a:latin typeface="Calibri" pitchFamily="34" charset="0"/>
                <a:cs typeface="Calibri" pitchFamily="34" charset="0"/>
              </a:rPr>
              <a:t>heroin </a:t>
            </a:r>
            <a:r>
              <a:rPr lang="en-US" dirty="0" smtClean="0">
                <a:latin typeface="Calibri" pitchFamily="34" charset="0"/>
                <a:cs typeface="Calibri" pitchFamily="34" charset="0"/>
              </a:rPr>
              <a:t>use.</a:t>
            </a:r>
            <a:r>
              <a:rPr lang="en-US" baseline="30000" dirty="0" smtClean="0">
                <a:latin typeface="Calibri" pitchFamily="34" charset="0"/>
                <a:cs typeface="Calibri" pitchFamily="34" charset="0"/>
              </a:rPr>
              <a:t>2</a:t>
            </a:r>
            <a:r>
              <a:rPr lang="en-US" dirty="0" smtClean="0">
                <a:latin typeface="Calibri" pitchFamily="34" charset="0"/>
                <a:cs typeface="Calibri" pitchFamily="34" charset="0"/>
              </a:rPr>
              <a:t>  </a:t>
            </a:r>
          </a:p>
          <a:p>
            <a:pPr lvl="0">
              <a:spcAft>
                <a:spcPts val="600"/>
              </a:spcAft>
              <a:buFont typeface="Courier New" pitchFamily="49" charset="0"/>
              <a:buChar char="o"/>
            </a:pPr>
            <a:r>
              <a:rPr lang="en-US" dirty="0" smtClean="0">
                <a:latin typeface="Calibri" pitchFamily="34" charset="0"/>
                <a:cs typeface="Calibri" pitchFamily="34" charset="0"/>
              </a:rPr>
              <a:t>A recent report by the Substance Abuse and Mental Health Services Administration (SAMHSA) showed </a:t>
            </a:r>
            <a:r>
              <a:rPr lang="en-US" dirty="0">
                <a:latin typeface="Calibri" pitchFamily="34" charset="0"/>
                <a:cs typeface="Calibri" pitchFamily="34" charset="0"/>
              </a:rPr>
              <a:t>that those who </a:t>
            </a:r>
            <a:r>
              <a:rPr lang="en-US" dirty="0" smtClean="0">
                <a:latin typeface="Calibri" pitchFamily="34" charset="0"/>
                <a:cs typeface="Calibri" pitchFamily="34" charset="0"/>
              </a:rPr>
              <a:t>reported prior use of nonmedical pain </a:t>
            </a:r>
            <a:r>
              <a:rPr lang="en-US" dirty="0">
                <a:latin typeface="Calibri" pitchFamily="34" charset="0"/>
                <a:cs typeface="Calibri" pitchFamily="34" charset="0"/>
              </a:rPr>
              <a:t>relievers </a:t>
            </a:r>
            <a:r>
              <a:rPr lang="en-US" dirty="0" smtClean="0">
                <a:latin typeface="Calibri" pitchFamily="34" charset="0"/>
                <a:cs typeface="Calibri" pitchFamily="34" charset="0"/>
              </a:rPr>
              <a:t>were </a:t>
            </a:r>
            <a:r>
              <a:rPr lang="en-US" b="1" dirty="0" smtClean="0">
                <a:latin typeface="Calibri" pitchFamily="34" charset="0"/>
                <a:cs typeface="Calibri" pitchFamily="34" charset="0"/>
              </a:rPr>
              <a:t>19 times more likely </a:t>
            </a:r>
            <a:r>
              <a:rPr lang="en-US" dirty="0" smtClean="0">
                <a:latin typeface="Calibri" pitchFamily="34" charset="0"/>
                <a:cs typeface="Calibri" pitchFamily="34" charset="0"/>
              </a:rPr>
              <a:t>to have recently </a:t>
            </a:r>
            <a:r>
              <a:rPr lang="en-US" dirty="0" smtClean="0">
                <a:latin typeface="Calibri" pitchFamily="34" charset="0"/>
                <a:cs typeface="Calibri" pitchFamily="34" charset="0"/>
              </a:rPr>
              <a:t>begun using heroin than those who had not used nonmedical pain relievers.  The report also showed that </a:t>
            </a:r>
            <a:r>
              <a:rPr lang="en-US" b="1" dirty="0" smtClean="0">
                <a:latin typeface="Calibri" pitchFamily="34" charset="0"/>
                <a:cs typeface="Calibri" pitchFamily="34" charset="0"/>
              </a:rPr>
              <a:t>79.5%</a:t>
            </a:r>
            <a:r>
              <a:rPr lang="en-US" dirty="0" smtClean="0">
                <a:latin typeface="Calibri" pitchFamily="34" charset="0"/>
                <a:cs typeface="Calibri" pitchFamily="34" charset="0"/>
              </a:rPr>
              <a:t> of people who recently began using heroin had previously used prescription drugs for nonmedical purposes.</a:t>
            </a:r>
            <a:r>
              <a:rPr lang="en-US" baseline="30000" dirty="0" smtClean="0">
                <a:latin typeface="Calibri" pitchFamily="34" charset="0"/>
                <a:cs typeface="Calibri" pitchFamily="34" charset="0"/>
              </a:rPr>
              <a:t>3</a:t>
            </a:r>
            <a:endParaRPr lang="en-US" dirty="0" smtClean="0">
              <a:latin typeface="Calibri" pitchFamily="34" charset="0"/>
              <a:cs typeface="Calibri" pitchFamily="34" charset="0"/>
            </a:endParaRPr>
          </a:p>
          <a:p>
            <a:pPr>
              <a:spcAft>
                <a:spcPts val="600"/>
              </a:spcAft>
              <a:buFont typeface="Courier New" pitchFamily="49" charset="0"/>
              <a:buChar char="o"/>
            </a:pPr>
            <a:r>
              <a:rPr lang="en-US" dirty="0" smtClean="0">
                <a:latin typeface="Calibri" pitchFamily="34" charset="0"/>
                <a:cs typeface="Calibri" pitchFamily="34" charset="0"/>
              </a:rPr>
              <a:t>Heroin use </a:t>
            </a:r>
            <a:r>
              <a:rPr lang="en-US" dirty="0" smtClean="0">
                <a:latin typeface="Calibri" pitchFamily="34" charset="0"/>
                <a:cs typeface="Calibri" pitchFamily="34" charset="0"/>
              </a:rPr>
              <a:t>has increased dramatically nationwide in the past several years.  Whereas in 2007, SAMHSA reported there to be 373,000 recent heroin users in the US, </a:t>
            </a:r>
            <a:r>
              <a:rPr lang="en-US" b="1" dirty="0" smtClean="0">
                <a:latin typeface="Calibri" pitchFamily="34" charset="0"/>
                <a:cs typeface="Calibri" pitchFamily="34" charset="0"/>
              </a:rPr>
              <a:t>this number jumped to 669,000 in 2012</a:t>
            </a:r>
            <a:r>
              <a:rPr lang="en-US" dirty="0" smtClean="0">
                <a:latin typeface="Calibri" pitchFamily="34" charset="0"/>
                <a:cs typeface="Calibri" pitchFamily="34" charset="0"/>
              </a:rPr>
              <a:t>.</a:t>
            </a:r>
            <a:r>
              <a:rPr lang="en-US" baseline="30000" dirty="0" smtClean="0">
                <a:latin typeface="Calibri" pitchFamily="34" charset="0"/>
                <a:cs typeface="Calibri" pitchFamily="34" charset="0"/>
              </a:rPr>
              <a:t>4</a:t>
            </a:r>
            <a:r>
              <a:rPr lang="en-US" dirty="0" smtClean="0">
                <a:latin typeface="Calibri" pitchFamily="34" charset="0"/>
                <a:cs typeface="Calibri" pitchFamily="34" charset="0"/>
              </a:rPr>
              <a:t> </a:t>
            </a:r>
          </a:p>
          <a:p>
            <a:pPr lvl="0">
              <a:spcAft>
                <a:spcPts val="600"/>
              </a:spcAft>
              <a:buFont typeface="Courier New" pitchFamily="49" charset="0"/>
              <a:buChar char="o"/>
            </a:pPr>
            <a:r>
              <a:rPr lang="en-US" dirty="0" smtClean="0">
                <a:latin typeface="Calibri" pitchFamily="34" charset="0"/>
                <a:cs typeface="Calibri" pitchFamily="34" charset="0"/>
              </a:rPr>
              <a:t>SSPs play an important role in addressing the needs of </a:t>
            </a:r>
            <a:r>
              <a:rPr lang="en-US" dirty="0" smtClean="0">
                <a:latin typeface="Calibri" pitchFamily="34" charset="0"/>
                <a:cs typeface="Calibri" pitchFamily="34" charset="0"/>
              </a:rPr>
              <a:t>new IDUs. </a:t>
            </a:r>
            <a:r>
              <a:rPr lang="en-US" dirty="0" smtClean="0">
                <a:latin typeface="Calibri" pitchFamily="34" charset="0"/>
                <a:cs typeface="Calibri" pitchFamily="34" charset="0"/>
              </a:rPr>
              <a:t> Other </a:t>
            </a:r>
            <a:r>
              <a:rPr lang="en-US" dirty="0" smtClean="0">
                <a:latin typeface="Calibri" pitchFamily="34" charset="0"/>
                <a:cs typeface="Calibri" pitchFamily="34" charset="0"/>
              </a:rPr>
              <a:t>outlets for these individuals to feel safe accessing care and treatment are scarce.</a:t>
            </a:r>
          </a:p>
        </p:txBody>
      </p:sp>
      <p:sp>
        <p:nvSpPr>
          <p:cNvPr id="12" name="TextBox 11"/>
          <p:cNvSpPr txBox="1"/>
          <p:nvPr/>
        </p:nvSpPr>
        <p:spPr>
          <a:xfrm>
            <a:off x="0" y="5505245"/>
            <a:ext cx="9140328" cy="954107"/>
          </a:xfrm>
          <a:prstGeom prst="rect">
            <a:avLst/>
          </a:prstGeom>
          <a:noFill/>
        </p:spPr>
        <p:txBody>
          <a:bodyPr wrap="square" rtlCol="0">
            <a:spAutoFit/>
          </a:bodyPr>
          <a:lstStyle/>
          <a:p>
            <a:pPr defTabSz="931711">
              <a:defRPr/>
            </a:pPr>
            <a:r>
              <a:rPr lang="en-US" sz="800" baseline="30000" dirty="0">
                <a:latin typeface="Calibri" pitchFamily="34" charset="0"/>
              </a:rPr>
              <a:t>1</a:t>
            </a:r>
            <a:r>
              <a:rPr lang="en-US" sz="800" dirty="0"/>
              <a:t>Havens, J., Walker, R., </a:t>
            </a:r>
            <a:r>
              <a:rPr lang="en-US" sz="800" dirty="0" err="1"/>
              <a:t>Leukefeld</a:t>
            </a:r>
            <a:r>
              <a:rPr lang="en-US" sz="800" dirty="0"/>
              <a:t>, C. (2007). Prevalence of opioid analgesic injection among rural nonmedical opioid analgesic users. </a:t>
            </a:r>
            <a:r>
              <a:rPr lang="en-US" sz="800" i="1" dirty="0"/>
              <a:t>Drug and Alcohol Dependence </a:t>
            </a:r>
            <a:r>
              <a:rPr lang="en-US" sz="800" dirty="0"/>
              <a:t>87, 98-102. Available at: http://www.ncbi.nlm.nih.gov/pubmed/16959437.</a:t>
            </a:r>
            <a:endParaRPr lang="en-US" sz="800" baseline="30000" dirty="0">
              <a:latin typeface="Calibri" pitchFamily="34" charset="0"/>
            </a:endParaRPr>
          </a:p>
          <a:p>
            <a:pPr defTabSz="931711">
              <a:defRPr/>
            </a:pPr>
            <a:r>
              <a:rPr lang="en-US" sz="800" baseline="30000" dirty="0">
                <a:latin typeface="Calibri" pitchFamily="34" charset="0"/>
              </a:rPr>
              <a:t>2</a:t>
            </a:r>
            <a:r>
              <a:rPr lang="en-US" sz="800" dirty="0">
                <a:latin typeface="Calibri" pitchFamily="34" charset="0"/>
              </a:rPr>
              <a:t>Elinson, Z., &amp; Campo-Flores, A. (2013). </a:t>
            </a:r>
            <a:r>
              <a:rPr lang="en-US" sz="800" dirty="0"/>
              <a:t>Heroin Makes a Comeback. </a:t>
            </a:r>
            <a:r>
              <a:rPr lang="en-US" sz="800" i="1" dirty="0"/>
              <a:t> The Wall Street Journal. </a:t>
            </a:r>
            <a:r>
              <a:rPr lang="en-US" sz="800" dirty="0">
                <a:latin typeface="Calibri" pitchFamily="34" charset="0"/>
              </a:rPr>
              <a:t>http://online.wsj.com/article/SB10001424127887323997004578640531575133750.html.</a:t>
            </a:r>
          </a:p>
          <a:p>
            <a:pPr defTabSz="931711">
              <a:defRPr/>
            </a:pPr>
            <a:r>
              <a:rPr lang="en-US" sz="800" baseline="30000" dirty="0">
                <a:latin typeface="Calibri" pitchFamily="34" charset="0"/>
              </a:rPr>
              <a:t>3</a:t>
            </a:r>
            <a:r>
              <a:rPr lang="en-US" sz="800" dirty="0">
                <a:latin typeface="Calibri" pitchFamily="34" charset="0"/>
              </a:rPr>
              <a:t>Muhuri, P.K., </a:t>
            </a:r>
            <a:r>
              <a:rPr lang="en-US" sz="800" dirty="0" err="1">
                <a:latin typeface="Calibri" pitchFamily="34" charset="0"/>
              </a:rPr>
              <a:t>Gfroerer</a:t>
            </a:r>
            <a:r>
              <a:rPr lang="en-US" sz="800" dirty="0">
                <a:latin typeface="Calibri" pitchFamily="34" charset="0"/>
              </a:rPr>
              <a:t>, J.C., &amp; Davis, M.C. (2013). Associations of Nonmedical Pain Reliever Use and Initiation of Heroin Use in the United States. SAMHSA, CBHSQ Data Review. http://www.samhsa.gov/data/2k13/DataReview/DR006/nonmedical-pain-reliever-use-2013.pdf</a:t>
            </a:r>
          </a:p>
          <a:p>
            <a:pPr defTabSz="931711">
              <a:defRPr/>
            </a:pPr>
            <a:r>
              <a:rPr lang="en-US" sz="800" baseline="30000" dirty="0">
                <a:latin typeface="Calibri" pitchFamily="34" charset="0"/>
              </a:rPr>
              <a:t>4</a:t>
            </a:r>
            <a:r>
              <a:rPr lang="en-US" sz="800" dirty="0"/>
              <a:t>Substance Abuse and Mental Health Services Administration, </a:t>
            </a:r>
            <a:r>
              <a:rPr lang="en-US" sz="800" i="1" dirty="0"/>
              <a:t>Results from the 2012 National Survey on Drug Use and Health: Summary of National Findings</a:t>
            </a:r>
            <a:r>
              <a:rPr lang="en-US" sz="800" dirty="0"/>
              <a:t>, NSDUH Series H-46, HHS Publication No. (SMA) 13-4795. Rockville, MD: Substance Abuse and Mental Health Services Administration, 2013.</a:t>
            </a:r>
            <a:endParaRPr lang="en-US" sz="800" dirty="0">
              <a:latin typeface="Calibri"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Injection drug use is limited and a problem of the past</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Injection drug use is expanding among non-traditional drugs such as prescription drugs</a:t>
            </a:r>
            <a:r>
              <a:rPr lang="en-US" baseline="30000" dirty="0" smtClean="0">
                <a:latin typeface="Segoe UI" pitchFamily="34" charset="0"/>
                <a:ea typeface="Segoe UI" pitchFamily="34" charset="0"/>
                <a:cs typeface="Segoe UI" pitchFamily="34" charset="0"/>
              </a:rPr>
              <a:t>1</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7"/>
          <p:cNvSpPr>
            <a:spLocks noGrp="1"/>
          </p:cNvSpPr>
          <p:nvPr>
            <p:ph sz="half" idx="2"/>
          </p:nvPr>
        </p:nvSpPr>
        <p:spPr>
          <a:xfrm>
            <a:off x="93941" y="2958423"/>
            <a:ext cx="8727330" cy="2812315"/>
          </a:xfrm>
        </p:spPr>
        <p:txBody>
          <a:bodyPr>
            <a:normAutofit fontScale="77500" lnSpcReduction="20000"/>
          </a:bodyPr>
          <a:lstStyle/>
          <a:p>
            <a:pPr marL="0" lvl="0" indent="0">
              <a:spcAft>
                <a:spcPts val="600"/>
              </a:spcAft>
              <a:buNone/>
            </a:pPr>
            <a:r>
              <a:rPr lang="en-US" sz="2600" b="1" dirty="0" smtClean="0">
                <a:latin typeface="Calibri" pitchFamily="34" charset="0"/>
                <a:cs typeface="Calibri" pitchFamily="34" charset="0"/>
              </a:rPr>
              <a:t>Injection drug use among prescription drug abusers in Kentucky: A Case Study</a:t>
            </a:r>
          </a:p>
          <a:p>
            <a:pPr lvl="0">
              <a:spcAft>
                <a:spcPts val="600"/>
              </a:spcAft>
              <a:buFont typeface="Courier New" pitchFamily="49" charset="0"/>
              <a:buChar char="o"/>
            </a:pPr>
            <a:r>
              <a:rPr lang="en-US" sz="2600" dirty="0" smtClean="0">
                <a:latin typeface="Calibri" pitchFamily="34" charset="0"/>
                <a:cs typeface="Calibri" pitchFamily="34" charset="0"/>
              </a:rPr>
              <a:t>A recent study has found that 35.3% of nonmedical prescription opioid users in rural Kentucky are now injecting the drug.</a:t>
            </a:r>
            <a:r>
              <a:rPr lang="en-US" sz="2600" baseline="30000" dirty="0">
                <a:latin typeface="Calibri" pitchFamily="34" charset="0"/>
                <a:cs typeface="Calibri" pitchFamily="34" charset="0"/>
              </a:rPr>
              <a:t>1</a:t>
            </a:r>
            <a:endParaRPr lang="en-US" sz="2600" baseline="30000" dirty="0" smtClean="0">
              <a:latin typeface="Calibri" pitchFamily="34" charset="0"/>
              <a:cs typeface="Calibri" pitchFamily="34" charset="0"/>
            </a:endParaRPr>
          </a:p>
          <a:p>
            <a:pPr>
              <a:spcAft>
                <a:spcPts val="600"/>
              </a:spcAft>
              <a:buFont typeface="Courier New" pitchFamily="49" charset="0"/>
              <a:buChar char="o"/>
            </a:pPr>
            <a:r>
              <a:rPr lang="en-US" sz="2600" dirty="0" smtClean="0">
                <a:latin typeface="Calibri" pitchFamily="34" charset="0"/>
                <a:cs typeface="Calibri" pitchFamily="34" charset="0"/>
              </a:rPr>
              <a:t>This value is higher than was previously reported among that population, demonstrating an increase in </a:t>
            </a:r>
            <a:r>
              <a:rPr lang="en-US" sz="2600" i="1" dirty="0" smtClean="0">
                <a:latin typeface="Calibri" pitchFamily="34" charset="0"/>
                <a:cs typeface="Calibri" pitchFamily="34" charset="0"/>
              </a:rPr>
              <a:t>injection</a:t>
            </a:r>
            <a:r>
              <a:rPr lang="en-US" sz="2600" dirty="0" smtClean="0">
                <a:latin typeface="Calibri" pitchFamily="34" charset="0"/>
                <a:cs typeface="Calibri" pitchFamily="34" charset="0"/>
              </a:rPr>
              <a:t> as the method for nonmedical prescription opioid users to administer their drugs.</a:t>
            </a:r>
            <a:r>
              <a:rPr lang="en-US" sz="2600" baseline="30000" dirty="0" smtClean="0">
                <a:latin typeface="Calibri" pitchFamily="34" charset="0"/>
                <a:cs typeface="Calibri" pitchFamily="34" charset="0"/>
              </a:rPr>
              <a:t>1</a:t>
            </a:r>
            <a:endParaRPr lang="en-US" sz="2600" dirty="0" smtClean="0">
              <a:latin typeface="Calibri" pitchFamily="34" charset="0"/>
              <a:cs typeface="Calibri" pitchFamily="34" charset="0"/>
            </a:endParaRPr>
          </a:p>
          <a:p>
            <a:pPr>
              <a:buFont typeface="Courier New" pitchFamily="49" charset="0"/>
              <a:buChar char="o"/>
            </a:pPr>
            <a:r>
              <a:rPr lang="en-US" sz="2600" dirty="0" smtClean="0">
                <a:latin typeface="Calibri" pitchFamily="34" charset="0"/>
                <a:cs typeface="Calibri" pitchFamily="34" charset="0"/>
              </a:rPr>
              <a:t>Due to this rise in injection drug use, there is a need for syringe exchange and related education and treatment services for this population to prevent the spread of HIV and hepatitis C.</a:t>
            </a:r>
            <a:r>
              <a:rPr lang="en-US" sz="2600" baseline="30000" dirty="0">
                <a:latin typeface="Calibri" pitchFamily="34" charset="0"/>
                <a:cs typeface="Calibri" pitchFamily="34" charset="0"/>
              </a:rPr>
              <a:t>1</a:t>
            </a:r>
          </a:p>
        </p:txBody>
      </p:sp>
      <p:sp>
        <p:nvSpPr>
          <p:cNvPr id="12" name="TextBox 11"/>
          <p:cNvSpPr txBox="1"/>
          <p:nvPr/>
        </p:nvSpPr>
        <p:spPr>
          <a:xfrm>
            <a:off x="-35014" y="6031468"/>
            <a:ext cx="9140328" cy="369332"/>
          </a:xfrm>
          <a:prstGeom prst="rect">
            <a:avLst/>
          </a:prstGeom>
          <a:noFill/>
        </p:spPr>
        <p:txBody>
          <a:bodyPr wrap="square" rtlCol="0">
            <a:spAutoFit/>
          </a:bodyPr>
          <a:lstStyle/>
          <a:p>
            <a:pPr defTabSz="931711">
              <a:defRPr/>
            </a:pPr>
            <a:r>
              <a:rPr lang="en-US" sz="900" baseline="30000" dirty="0">
                <a:latin typeface="Calibri" pitchFamily="34" charset="0"/>
              </a:rPr>
              <a:t>1</a:t>
            </a:r>
            <a:r>
              <a:rPr lang="en-US" sz="900" dirty="0"/>
              <a:t>Havens, J., Walker, R., </a:t>
            </a:r>
            <a:r>
              <a:rPr lang="en-US" sz="900" dirty="0" err="1"/>
              <a:t>Leukefeld</a:t>
            </a:r>
            <a:r>
              <a:rPr lang="en-US" sz="900" dirty="0"/>
              <a:t>, C. (2007). Prevalence of opioid analgesic injection among rural nonmedical opioid analgesic users. </a:t>
            </a:r>
            <a:r>
              <a:rPr lang="en-US" sz="900" i="1" dirty="0"/>
              <a:t>Drug and Alcohol Dependence </a:t>
            </a:r>
            <a:r>
              <a:rPr lang="en-US" sz="900" dirty="0"/>
              <a:t>87, 98-102. Available at: http://www.ncbi.nlm.nih.gov/pubmed/16959437.</a:t>
            </a:r>
            <a:endParaRPr lang="en-US" sz="900" baseline="30000" dirty="0">
              <a:latin typeface="Calibri"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6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22" name="Title 3"/>
          <p:cNvSpPr txBox="1">
            <a:spLocks/>
          </p:cNvSpPr>
          <p:nvPr/>
        </p:nvSpPr>
        <p:spPr>
          <a:xfrm>
            <a:off x="2241933" y="76200"/>
            <a:ext cx="6825867" cy="9906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latin typeface="Segoe UI" pitchFamily="34" charset="0"/>
                <a:ea typeface="Segoe UI" pitchFamily="34" charset="0"/>
                <a:cs typeface="Segoe UI" pitchFamily="34" charset="0"/>
              </a:rPr>
              <a:t>HIV impacts all injection drug users equally, regardless of race or ethnicity</a:t>
            </a:r>
            <a:endParaRPr lang="en-US" sz="2600" b="1" dirty="0">
              <a:latin typeface="Segoe UI" pitchFamily="34" charset="0"/>
              <a:ea typeface="Segoe UI" pitchFamily="34" charset="0"/>
              <a:cs typeface="Segoe UI" pitchFamily="34" charset="0"/>
            </a:endParaRPr>
          </a:p>
        </p:txBody>
      </p:sp>
      <p:sp>
        <p:nvSpPr>
          <p:cNvPr id="4" name="TextBox 3"/>
          <p:cNvSpPr txBox="1"/>
          <p:nvPr/>
        </p:nvSpPr>
        <p:spPr>
          <a:xfrm>
            <a:off x="7670006" y="3843036"/>
            <a:ext cx="1271588" cy="2585323"/>
          </a:xfrm>
          <a:prstGeom prst="rect">
            <a:avLst/>
          </a:prstGeom>
          <a:noFill/>
        </p:spPr>
        <p:txBody>
          <a:bodyPr wrap="square" rtlCol="0">
            <a:spAutoFit/>
          </a:bodyPr>
          <a:lstStyle/>
          <a:p>
            <a:r>
              <a:rPr lang="en-US" sz="900" dirty="0"/>
              <a:t>Source: CDC. (2012). HIV surveillance in injection drug users (through 2010). Available online at: http://www.cdc.gov/hiv/idu/resources/slides</a:t>
            </a:r>
          </a:p>
          <a:p>
            <a:r>
              <a:rPr lang="en-US" sz="900" baseline="30000" dirty="0" smtClean="0"/>
              <a:t>1</a:t>
            </a:r>
            <a:r>
              <a:rPr lang="en-US" sz="900" dirty="0" smtClean="0"/>
              <a:t>CDC</a:t>
            </a:r>
            <a:r>
              <a:rPr lang="en-US" sz="900" dirty="0"/>
              <a:t>. (2009). HIV infection and HIV-Associated Behaviors Among Injecting Drug Users. Morbidity and Mortality Weekly Report, 61(08): 133-138. Available from: http://www.cdc.gov/mmwr/preview/mmwrhtml/mm6108a1.htm</a:t>
            </a:r>
          </a:p>
        </p:txBody>
      </p: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6"/>
          <p:cNvSpPr>
            <a:spLocks noGrp="1"/>
          </p:cNvSpPr>
          <p:nvPr>
            <p:ph type="body" idx="1"/>
          </p:nvPr>
        </p:nvSpPr>
        <p:spPr>
          <a:xfrm>
            <a:off x="2241933" y="1161315"/>
            <a:ext cx="6825867" cy="750526"/>
          </a:xfrm>
        </p:spPr>
        <p:txBody>
          <a:bodyPr>
            <a:noAutofit/>
          </a:bodyPr>
          <a:lstStyle/>
          <a:p>
            <a:r>
              <a:rPr lang="en-US" sz="1800" dirty="0" smtClean="0">
                <a:latin typeface="Segoe UI" pitchFamily="34" charset="0"/>
                <a:ea typeface="Segoe UI" pitchFamily="34" charset="0"/>
                <a:cs typeface="Segoe UI" pitchFamily="34" charset="0"/>
              </a:rPr>
              <a:t>The prevalence of HIV among Hispanic and African-American IDUs is nearly twice as high as it is for Caucasians</a:t>
            </a:r>
            <a:r>
              <a:rPr lang="en-US" sz="1800" baseline="30000" dirty="0" smtClean="0">
                <a:latin typeface="Segoe UI" pitchFamily="34" charset="0"/>
                <a:ea typeface="Segoe UI" pitchFamily="34" charset="0"/>
                <a:cs typeface="Segoe UI" pitchFamily="34" charset="0"/>
              </a:rPr>
              <a:t>1</a:t>
            </a:r>
            <a:endParaRPr lang="en-US" sz="1800" dirty="0">
              <a:latin typeface="Segoe UI" pitchFamily="34" charset="0"/>
              <a:ea typeface="Segoe UI" pitchFamily="34" charset="0"/>
              <a:cs typeface="Segoe UI" pitchFamily="34" charset="0"/>
            </a:endParaRPr>
          </a:p>
        </p:txBody>
      </p:sp>
      <p:pic>
        <p:nvPicPr>
          <p:cNvPr id="2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0673" y="2031162"/>
            <a:ext cx="5802654" cy="4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58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pic>
        <p:nvPicPr>
          <p:cNvPr id="13" name="Content Placeholder 5" descr="http://www.nblca.org/wp-content/uploads/2010/04/favorite22.jpg"/>
          <p:cNvPicPr>
            <a:picLocks noGrp="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5843800" y="2286000"/>
            <a:ext cx="2820726" cy="3572482"/>
          </a:xfrm>
          <a:prstGeom prst="rect">
            <a:avLst/>
          </a:prstGeom>
          <a:noFill/>
          <a:ln>
            <a:noFill/>
          </a:ln>
        </p:spPr>
      </p:pic>
      <p:sp>
        <p:nvSpPr>
          <p:cNvPr id="14" name="Content Placeholder 7"/>
          <p:cNvSpPr>
            <a:spLocks noGrp="1"/>
          </p:cNvSpPr>
          <p:nvPr>
            <p:ph sz="half" idx="2"/>
          </p:nvPr>
        </p:nvSpPr>
        <p:spPr>
          <a:xfrm>
            <a:off x="346571" y="2971800"/>
            <a:ext cx="5334000" cy="2826881"/>
          </a:xfrm>
        </p:spPr>
        <p:txBody>
          <a:bodyPr>
            <a:normAutofit/>
          </a:bodyPr>
          <a:lstStyle/>
          <a:p>
            <a:pPr marL="1588" indent="0">
              <a:buNone/>
            </a:pPr>
            <a:r>
              <a:rPr lang="en-US" sz="2200" i="1" dirty="0" smtClean="0">
                <a:latin typeface="Calibri" pitchFamily="34" charset="0"/>
                <a:cs typeface="Calibri" pitchFamily="34" charset="0"/>
              </a:rPr>
              <a:t>“As the Chairman of the National Black Leadership Commission on AIDS Inc., and the resident of a state with a sizeable Latino community, I have personally witnessed these disproportionate and devastating results.”</a:t>
            </a:r>
          </a:p>
          <a:p>
            <a:pPr marL="1588" indent="0">
              <a:spcBef>
                <a:spcPts val="0"/>
              </a:spcBef>
              <a:buNone/>
            </a:pPr>
            <a:endParaRPr lang="en-US" sz="1200" i="1" dirty="0">
              <a:latin typeface="Calibri" pitchFamily="34" charset="0"/>
              <a:cs typeface="Calibri" pitchFamily="34" charset="0"/>
            </a:endParaRPr>
          </a:p>
          <a:p>
            <a:pPr marL="1588" indent="0">
              <a:spcBef>
                <a:spcPts val="0"/>
              </a:spcBef>
              <a:buNone/>
            </a:pPr>
            <a:r>
              <a:rPr lang="en-US" sz="1800" dirty="0" smtClean="0">
                <a:latin typeface="Calibri" pitchFamily="34" charset="0"/>
                <a:cs typeface="Calibri" pitchFamily="34" charset="0"/>
              </a:rPr>
              <a:t>- Reverend Dr. W. James Favorite, Senior Pastor of Beulah Baptist Institutional Church and Chair of the Black Leadership Commission on AIDS of Tampa Bay</a:t>
            </a:r>
            <a:endParaRPr lang="en-US" sz="1800" i="1" dirty="0" smtClean="0">
              <a:latin typeface="Calibri" pitchFamily="34" charset="0"/>
              <a:cs typeface="Calibri" pitchFamily="34" charset="0"/>
            </a:endParaRPr>
          </a:p>
        </p:txBody>
      </p:sp>
      <p:sp>
        <p:nvSpPr>
          <p:cNvPr id="16" name="Text Placeholder 6"/>
          <p:cNvSpPr>
            <a:spLocks noGrp="1"/>
          </p:cNvSpPr>
          <p:nvPr>
            <p:ph type="body" idx="1"/>
          </p:nvPr>
        </p:nvSpPr>
        <p:spPr>
          <a:xfrm>
            <a:off x="2241933" y="1161315"/>
            <a:ext cx="6825867" cy="750526"/>
          </a:xfrm>
        </p:spPr>
        <p:txBody>
          <a:bodyPr>
            <a:noAutofit/>
          </a:bodyPr>
          <a:lstStyle/>
          <a:p>
            <a:r>
              <a:rPr lang="en-US" sz="1800" dirty="0" smtClean="0">
                <a:latin typeface="Segoe UI" pitchFamily="34" charset="0"/>
                <a:ea typeface="Segoe UI" pitchFamily="34" charset="0"/>
                <a:cs typeface="Segoe UI" pitchFamily="34" charset="0"/>
              </a:rPr>
              <a:t>The prevalence of HIV among Hispanic and African-American IDUs is nearly twice as high as it is for Caucasians</a:t>
            </a:r>
            <a:r>
              <a:rPr lang="en-US" sz="1800" baseline="30000" dirty="0" smtClean="0">
                <a:latin typeface="Segoe UI" pitchFamily="34" charset="0"/>
                <a:ea typeface="Segoe UI" pitchFamily="34" charset="0"/>
                <a:cs typeface="Segoe UI" pitchFamily="34" charset="0"/>
              </a:rPr>
              <a:t>1</a:t>
            </a:r>
            <a:endParaRPr lang="en-US" sz="1800" dirty="0">
              <a:latin typeface="Segoe UI" pitchFamily="34" charset="0"/>
              <a:ea typeface="Segoe UI" pitchFamily="34" charset="0"/>
              <a:cs typeface="Segoe UI" pitchFamily="34" charset="0"/>
            </a:endParaRPr>
          </a:p>
        </p:txBody>
      </p:sp>
      <p:sp>
        <p:nvSpPr>
          <p:cNvPr id="17" name="TextBox 16"/>
          <p:cNvSpPr txBox="1"/>
          <p:nvPr/>
        </p:nvSpPr>
        <p:spPr>
          <a:xfrm>
            <a:off x="-23222" y="6090020"/>
            <a:ext cx="9140328" cy="369332"/>
          </a:xfrm>
          <a:prstGeom prst="rect">
            <a:avLst/>
          </a:prstGeom>
          <a:noFill/>
        </p:spPr>
        <p:txBody>
          <a:bodyPr wrap="square" rtlCol="0">
            <a:spAutoFit/>
          </a:bodyPr>
          <a:lstStyle/>
          <a:p>
            <a:r>
              <a:rPr lang="en-US" sz="900" baseline="30000" dirty="0"/>
              <a:t>1</a:t>
            </a:r>
            <a:r>
              <a:rPr lang="en-US" sz="900" dirty="0"/>
              <a:t>CDC. (2009). HIV infection and HIV-Associated Behaviors Among Injecting Drug Users. Morbidity and Mortality Weekly Report, 61(08): 133-138. Available from: http://www.cdc.gov/mmwr/preview/mmwrhtml/mm6108a1.htm</a:t>
            </a:r>
          </a:p>
        </p:txBody>
      </p:sp>
      <p:pic>
        <p:nvPicPr>
          <p:cNvPr id="1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3"/>
          <p:cNvSpPr txBox="1">
            <a:spLocks/>
          </p:cNvSpPr>
          <p:nvPr/>
        </p:nvSpPr>
        <p:spPr>
          <a:xfrm>
            <a:off x="2241933" y="76200"/>
            <a:ext cx="6825867" cy="9906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latin typeface="Segoe UI" pitchFamily="34" charset="0"/>
                <a:ea typeface="Segoe UI" pitchFamily="34" charset="0"/>
                <a:cs typeface="Segoe UI" pitchFamily="34" charset="0"/>
              </a:rPr>
              <a:t>HIV impacts all injection drug users equally, regardless of race or ethnicity</a:t>
            </a:r>
            <a:endParaRPr lang="en-US" sz="2600" b="1" dirty="0">
              <a:latin typeface="Segoe UI" pitchFamily="34" charset="0"/>
              <a:ea typeface="Segoe UI" pitchFamily="34" charset="0"/>
              <a:cs typeface="Segoe UI" pitchFamily="34" charset="0"/>
            </a:endParaRPr>
          </a:p>
        </p:txBody>
      </p:sp>
      <p:sp>
        <p:nvSpPr>
          <p:cNvPr id="22" name="TextBox 21"/>
          <p:cNvSpPr txBox="1"/>
          <p:nvPr/>
        </p:nvSpPr>
        <p:spPr>
          <a:xfrm>
            <a:off x="229900" y="2278964"/>
            <a:ext cx="3808700" cy="584775"/>
          </a:xfrm>
          <a:prstGeom prst="rect">
            <a:avLst/>
          </a:prstGeom>
          <a:solidFill>
            <a:srgbClr val="FDFCD4"/>
          </a:solidFill>
          <a:ln w="38100">
            <a:solidFill>
              <a:schemeClr val="accent3">
                <a:lumMod val="50000"/>
              </a:schemeClr>
            </a:solidFill>
            <a:prstDash val="sysDash"/>
          </a:ln>
        </p:spPr>
        <p:txBody>
          <a:bodyPr wrap="square" rtlCol="0">
            <a:spAutoFit/>
          </a:bodyPr>
          <a:lstStyle/>
          <a:p>
            <a:r>
              <a:rPr lang="en-US" sz="3200" b="1" dirty="0" smtClean="0">
                <a:solidFill>
                  <a:schemeClr val="accent3">
                    <a:lumMod val="50000"/>
                  </a:schemeClr>
                </a:solidFill>
                <a:latin typeface="Berlin Sans FB Demi" panose="020E0802020502020306" pitchFamily="34" charset="0"/>
                <a:cs typeface="Arabic Typesetting" panose="03020402040406030203" pitchFamily="66" charset="-78"/>
              </a:rPr>
              <a:t>Expert Observation:</a:t>
            </a:r>
            <a:endParaRPr lang="en-US" sz="3200" b="1" dirty="0">
              <a:solidFill>
                <a:schemeClr val="accent3">
                  <a:lumMod val="50000"/>
                </a:schemeClr>
              </a:solidFill>
              <a:latin typeface="Berlin Sans FB Demi" panose="020E0802020502020306" pitchFamily="34" charset="0"/>
              <a:cs typeface="Arabic Typesetting" panose="03020402040406030203" pitchFamily="66" charset="-78"/>
            </a:endParaRP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SSPs help reduce health disparities among IDUs by increasing access to health services</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6" name="Content Placeholder 7"/>
          <p:cNvSpPr>
            <a:spLocks noGrp="1"/>
          </p:cNvSpPr>
          <p:nvPr>
            <p:ph sz="half" idx="2"/>
          </p:nvPr>
        </p:nvSpPr>
        <p:spPr>
          <a:xfrm>
            <a:off x="301711" y="2971800"/>
            <a:ext cx="3279689" cy="2514600"/>
          </a:xfrm>
        </p:spPr>
        <p:txBody>
          <a:bodyPr>
            <a:normAutofit fontScale="92500"/>
          </a:bodyPr>
          <a:lstStyle/>
          <a:p>
            <a:pPr marL="18288" indent="0">
              <a:buNone/>
            </a:pPr>
            <a:r>
              <a:rPr lang="en-US" dirty="0" smtClean="0">
                <a:cs typeface="Calibri" pitchFamily="34" charset="0"/>
              </a:rPr>
              <a:t>SSPs </a:t>
            </a:r>
            <a:r>
              <a:rPr lang="en-US" dirty="0">
                <a:cs typeface="Calibri" pitchFamily="34" charset="0"/>
              </a:rPr>
              <a:t>represent a critical tool for minimizing HIV risks and addressing health </a:t>
            </a:r>
            <a:r>
              <a:rPr lang="en-US" dirty="0" smtClean="0">
                <a:cs typeface="Calibri" pitchFamily="34" charset="0"/>
              </a:rPr>
              <a:t>disparities by reaching the IDU community with vital syringe and health services.</a:t>
            </a:r>
            <a:r>
              <a:rPr lang="en-US" baseline="30000" dirty="0" smtClean="0"/>
              <a:t>1</a:t>
            </a:r>
            <a:endParaRPr lang="en-US" dirty="0">
              <a:cs typeface="Calibri" pitchFamily="34" charset="0"/>
            </a:endParaRPr>
          </a:p>
        </p:txBody>
      </p:sp>
      <p:pic>
        <p:nvPicPr>
          <p:cNvPr id="17" name="Picture 2" descr="http://news.medill.northwestern.edu/uploadedImages/News/Chicago/Images/Science/v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749" y="2819401"/>
            <a:ext cx="4821335" cy="30915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181600" y="5910945"/>
            <a:ext cx="2298193" cy="276999"/>
          </a:xfrm>
          <a:prstGeom prst="rect">
            <a:avLst/>
          </a:prstGeom>
          <a:noFill/>
        </p:spPr>
        <p:txBody>
          <a:bodyPr wrap="none" rtlCol="0">
            <a:spAutoFit/>
          </a:bodyPr>
          <a:lstStyle/>
          <a:p>
            <a:r>
              <a:rPr lang="en-US" sz="1200" dirty="0" smtClean="0"/>
              <a:t>Source: Medline Reports Chicago</a:t>
            </a:r>
            <a:r>
              <a:rPr lang="en-US" sz="1200" baseline="30000" dirty="0" smtClean="0"/>
              <a:t>2</a:t>
            </a:r>
            <a:endParaRPr lang="en-US" sz="1200" dirty="0"/>
          </a:p>
        </p:txBody>
      </p:sp>
      <p:sp>
        <p:nvSpPr>
          <p:cNvPr id="14" name="TextBox 13"/>
          <p:cNvSpPr txBox="1"/>
          <p:nvPr/>
        </p:nvSpPr>
        <p:spPr>
          <a:xfrm>
            <a:off x="3673" y="5656467"/>
            <a:ext cx="4025076" cy="784830"/>
          </a:xfrm>
          <a:prstGeom prst="rect">
            <a:avLst/>
          </a:prstGeom>
          <a:noFill/>
        </p:spPr>
        <p:txBody>
          <a:bodyPr wrap="square" rtlCol="0">
            <a:spAutoFit/>
          </a:bodyPr>
          <a:lstStyle/>
          <a:p>
            <a:pPr>
              <a:defRPr/>
            </a:pPr>
            <a:r>
              <a:rPr lang="en-US" sz="900" baseline="30000" dirty="0"/>
              <a:t>1</a:t>
            </a:r>
            <a:r>
              <a:rPr lang="en-US" sz="900" dirty="0"/>
              <a:t>amfAR, Federal Funding for Syringe Services Programs: Saving Money, Promoting Public Safety, and Improving Public Health. Available at: http://www.amfar.org/uploadedFiles/_amfarorg/Articles/On_The_Hill/2013/issue-brief-federal-funding-for-syringe-service-programs.pdf</a:t>
            </a:r>
          </a:p>
          <a:p>
            <a:pPr>
              <a:defRPr/>
            </a:pPr>
            <a:r>
              <a:rPr lang="en-US" sz="900" baseline="30000" dirty="0"/>
              <a:t>2</a:t>
            </a:r>
            <a:r>
              <a:rPr lang="en-US" sz="900" dirty="0"/>
              <a:t>Available at: http://</a:t>
            </a:r>
            <a:r>
              <a:rPr lang="en-US" sz="900" dirty="0" smtClean="0"/>
              <a:t>news.medill.northwestern.edu/chicago/news.aspx?id=86315</a:t>
            </a:r>
            <a:endParaRPr lang="en-US" sz="900" dirty="0"/>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3"/>
          <p:cNvSpPr txBox="1">
            <a:spLocks/>
          </p:cNvSpPr>
          <p:nvPr/>
        </p:nvSpPr>
        <p:spPr>
          <a:xfrm>
            <a:off x="2241933" y="76200"/>
            <a:ext cx="6825867" cy="9906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latin typeface="Segoe UI" pitchFamily="34" charset="0"/>
                <a:ea typeface="Segoe UI" pitchFamily="34" charset="0"/>
                <a:cs typeface="Segoe UI" pitchFamily="34" charset="0"/>
              </a:rPr>
              <a:t>HIV impacts all injection drug users equally, regardless of race or ethnicity</a:t>
            </a:r>
            <a:endParaRPr lang="en-US" sz="26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99"/>
              </a:solidFill>
            </a:endParaRPr>
          </a:p>
        </p:txBody>
      </p:sp>
      <p:sp>
        <p:nvSpPr>
          <p:cNvPr id="4" name="Title 3"/>
          <p:cNvSpPr>
            <a:spLocks noGrp="1"/>
          </p:cNvSpPr>
          <p:nvPr>
            <p:ph type="title"/>
          </p:nvPr>
        </p:nvSpPr>
        <p:spPr>
          <a:xfrm>
            <a:off x="457200" y="76200"/>
            <a:ext cx="8229600" cy="914400"/>
          </a:xfrm>
        </p:spPr>
        <p:txBody>
          <a:bodyPr>
            <a:noAutofit/>
          </a:bodyPr>
          <a:lstStyle/>
          <a:p>
            <a:r>
              <a:rPr lang="en-US" sz="3200" dirty="0" smtClean="0">
                <a:latin typeface="+mn-lt"/>
              </a:rPr>
              <a:t>Ten </a:t>
            </a:r>
            <a:r>
              <a:rPr lang="en-US" sz="3200" dirty="0" smtClean="0">
                <a:latin typeface="Segoe Print" pitchFamily="2" charset="0"/>
              </a:rPr>
              <a:t>Myths</a:t>
            </a:r>
            <a:r>
              <a:rPr lang="en-US" sz="3200" dirty="0" smtClean="0">
                <a:latin typeface="+mn-lt"/>
              </a:rPr>
              <a:t> Surrounding </a:t>
            </a:r>
            <a:br>
              <a:rPr lang="en-US" sz="3200" dirty="0" smtClean="0">
                <a:latin typeface="+mn-lt"/>
              </a:rPr>
            </a:br>
            <a:r>
              <a:rPr lang="en-US" sz="3400" b="1" dirty="0" smtClean="0">
                <a:latin typeface="+mn-lt"/>
              </a:rPr>
              <a:t>Syringe Services Programs (SSPs)</a:t>
            </a:r>
            <a:endParaRPr lang="en-US" sz="3400" b="1" dirty="0">
              <a:latin typeface="+mn-lt"/>
            </a:endParaRPr>
          </a:p>
        </p:txBody>
      </p:sp>
      <p:sp>
        <p:nvSpPr>
          <p:cNvPr id="6" name="Content Placeholder 5"/>
          <p:cNvSpPr>
            <a:spLocks noGrp="1"/>
          </p:cNvSpPr>
          <p:nvPr>
            <p:ph sz="half" idx="1"/>
          </p:nvPr>
        </p:nvSpPr>
        <p:spPr>
          <a:xfrm>
            <a:off x="228600" y="1600200"/>
            <a:ext cx="4419600" cy="4800600"/>
          </a:xfrm>
        </p:spPr>
        <p:txBody>
          <a:bodyPr>
            <a:normAutofit fontScale="70000" lnSpcReduction="20000"/>
          </a:bodyPr>
          <a:lstStyle/>
          <a:p>
            <a:pPr>
              <a:buBlip>
                <a:blip r:embed="rId3"/>
              </a:buBlip>
            </a:pPr>
            <a:r>
              <a:rPr lang="en-US" b="1" dirty="0" smtClean="0">
                <a:latin typeface="Calibri" pitchFamily="34" charset="0"/>
                <a:cs typeface="Calibri" pitchFamily="34" charset="0"/>
                <a:hlinkClick r:id="rId4" action="ppaction://hlinksldjump"/>
              </a:rPr>
              <a:t>Myth 1</a:t>
            </a:r>
            <a:r>
              <a:rPr lang="en-US" dirty="0" smtClean="0">
                <a:latin typeface="Calibri" pitchFamily="34" charset="0"/>
                <a:cs typeface="Calibri" pitchFamily="34" charset="0"/>
              </a:rPr>
              <a:t>: Syringe Services Programs (SSPs) only give out needles.</a:t>
            </a:r>
          </a:p>
          <a:p>
            <a:pPr marL="0" indent="0">
              <a:buNone/>
            </a:pPr>
            <a:endParaRPr lang="en-US" sz="2300" dirty="0" smtClean="0">
              <a:latin typeface="Calibri" pitchFamily="34" charset="0"/>
              <a:cs typeface="Calibri" pitchFamily="34" charset="0"/>
            </a:endParaRPr>
          </a:p>
          <a:p>
            <a:pPr>
              <a:buBlip>
                <a:blip r:embed="rId3"/>
              </a:buBlip>
            </a:pPr>
            <a:r>
              <a:rPr lang="en-US" b="1" dirty="0" smtClean="0">
                <a:latin typeface="Calibri" pitchFamily="34" charset="0"/>
                <a:cs typeface="Calibri" pitchFamily="34" charset="0"/>
                <a:hlinkClick r:id="rId5" action="ppaction://hlinksldjump"/>
              </a:rPr>
              <a:t>Myth 2</a:t>
            </a:r>
            <a:r>
              <a:rPr lang="en-US" dirty="0" smtClean="0">
                <a:latin typeface="Calibri" pitchFamily="34" charset="0"/>
                <a:cs typeface="Calibri" pitchFamily="34" charset="0"/>
              </a:rPr>
              <a:t>: SSPs increase injection drug use and undermine public safety.</a:t>
            </a:r>
          </a:p>
          <a:p>
            <a:pPr marL="0" indent="0">
              <a:buNone/>
            </a:pPr>
            <a:endParaRPr lang="en-US" sz="2300" dirty="0">
              <a:latin typeface="Calibri" pitchFamily="34" charset="0"/>
              <a:cs typeface="Calibri" pitchFamily="34" charset="0"/>
            </a:endParaRPr>
          </a:p>
          <a:p>
            <a:pPr marL="0" indent="0">
              <a:buNone/>
            </a:pPr>
            <a:endParaRPr lang="en-US" sz="2300" dirty="0" smtClean="0">
              <a:latin typeface="Calibri" pitchFamily="34" charset="0"/>
              <a:cs typeface="Calibri" pitchFamily="34" charset="0"/>
            </a:endParaRPr>
          </a:p>
          <a:p>
            <a:pPr>
              <a:buBlip>
                <a:blip r:embed="rId3"/>
              </a:buBlip>
            </a:pPr>
            <a:r>
              <a:rPr lang="en-US" b="1" dirty="0" smtClean="0">
                <a:latin typeface="Calibri" pitchFamily="34" charset="0"/>
                <a:cs typeface="Calibri" pitchFamily="34" charset="0"/>
                <a:hlinkClick r:id="rId6" action="ppaction://hlinksldjump"/>
              </a:rPr>
              <a:t>Myth 3</a:t>
            </a:r>
            <a:r>
              <a:rPr lang="en-US" dirty="0" smtClean="0">
                <a:latin typeface="Calibri" pitchFamily="34" charset="0"/>
                <a:cs typeface="Calibri" pitchFamily="34" charset="0"/>
              </a:rPr>
              <a:t>: Supporting injection drug users is not an efficient use of public resources.</a:t>
            </a:r>
          </a:p>
          <a:p>
            <a:pPr marL="0" indent="0">
              <a:buNone/>
            </a:pPr>
            <a:endParaRPr lang="en-US" sz="2300" dirty="0" smtClean="0">
              <a:latin typeface="Calibri" pitchFamily="34" charset="0"/>
              <a:cs typeface="Calibri" pitchFamily="34" charset="0"/>
            </a:endParaRPr>
          </a:p>
          <a:p>
            <a:pPr>
              <a:buBlip>
                <a:blip r:embed="rId3"/>
              </a:buBlip>
            </a:pPr>
            <a:r>
              <a:rPr lang="en-US" b="1" dirty="0" smtClean="0">
                <a:latin typeface="Calibri" pitchFamily="34" charset="0"/>
                <a:cs typeface="Calibri" pitchFamily="34" charset="0"/>
                <a:hlinkClick r:id="rId7" action="ppaction://hlinksldjump"/>
              </a:rPr>
              <a:t>Myth 4</a:t>
            </a:r>
            <a:r>
              <a:rPr lang="en-US" dirty="0" smtClean="0">
                <a:latin typeface="Calibri" pitchFamily="34" charset="0"/>
                <a:cs typeface="Calibri" pitchFamily="34" charset="0"/>
              </a:rPr>
              <a:t>: Injection drug use is limited and a problem of the past.</a:t>
            </a:r>
            <a:endParaRPr lang="en-US" sz="2300" dirty="0" smtClean="0">
              <a:latin typeface="Calibri" pitchFamily="34" charset="0"/>
              <a:cs typeface="Calibri" pitchFamily="34" charset="0"/>
            </a:endParaRPr>
          </a:p>
          <a:p>
            <a:pPr marL="0" indent="0">
              <a:buNone/>
            </a:pPr>
            <a:endParaRPr lang="en-US" sz="2300" dirty="0" smtClean="0">
              <a:latin typeface="Calibri" pitchFamily="34" charset="0"/>
              <a:cs typeface="Calibri" pitchFamily="34" charset="0"/>
            </a:endParaRPr>
          </a:p>
          <a:p>
            <a:pPr>
              <a:buBlip>
                <a:blip r:embed="rId3"/>
              </a:buBlip>
            </a:pPr>
            <a:r>
              <a:rPr lang="en-US" b="1" dirty="0" smtClean="0">
                <a:latin typeface="Calibri" pitchFamily="34" charset="0"/>
                <a:cs typeface="Calibri" pitchFamily="34" charset="0"/>
                <a:hlinkClick r:id="rId8" action="ppaction://hlinksldjump"/>
              </a:rPr>
              <a:t>Myth 5</a:t>
            </a:r>
            <a:r>
              <a:rPr lang="en-US" dirty="0" smtClean="0">
                <a:latin typeface="Calibri" pitchFamily="34" charset="0"/>
                <a:cs typeface="Calibri" pitchFamily="34" charset="0"/>
              </a:rPr>
              <a:t>: HIV impacts all injection drug users equally, regardless of race or ethnicity.</a:t>
            </a:r>
          </a:p>
        </p:txBody>
      </p:sp>
      <p:sp>
        <p:nvSpPr>
          <p:cNvPr id="2" name="Content Placeholder 1"/>
          <p:cNvSpPr>
            <a:spLocks noGrp="1"/>
          </p:cNvSpPr>
          <p:nvPr>
            <p:ph sz="half" idx="2"/>
          </p:nvPr>
        </p:nvSpPr>
        <p:spPr>
          <a:xfrm>
            <a:off x="4800600" y="1600200"/>
            <a:ext cx="4114800" cy="4495800"/>
          </a:xfrm>
        </p:spPr>
        <p:txBody>
          <a:bodyPr>
            <a:normAutofit fontScale="70000" lnSpcReduction="20000"/>
          </a:bodyPr>
          <a:lstStyle/>
          <a:p>
            <a:pPr>
              <a:buBlip>
                <a:blip r:embed="rId3"/>
              </a:buBlip>
            </a:pPr>
            <a:r>
              <a:rPr lang="en-US" b="1" dirty="0">
                <a:latin typeface="Calibri" pitchFamily="34" charset="0"/>
                <a:cs typeface="Calibri" pitchFamily="34" charset="0"/>
                <a:hlinkClick r:id="rId9" action="ppaction://hlinksldjump"/>
              </a:rPr>
              <a:t>Myth 6</a:t>
            </a:r>
            <a:r>
              <a:rPr lang="en-US" dirty="0">
                <a:latin typeface="Calibri" pitchFamily="34" charset="0"/>
                <a:cs typeface="Calibri" pitchFamily="34" charset="0"/>
              </a:rPr>
              <a:t>: SSPs do not enjoy broad popular and professional support</a:t>
            </a:r>
            <a:r>
              <a:rPr lang="en-US" dirty="0" smtClean="0">
                <a:latin typeface="Calibri" pitchFamily="34" charset="0"/>
                <a:cs typeface="Calibri" pitchFamily="34" charset="0"/>
              </a:rPr>
              <a:t>.</a:t>
            </a:r>
          </a:p>
          <a:p>
            <a:pPr marL="0" indent="0">
              <a:buNone/>
            </a:pPr>
            <a:endParaRPr lang="en-US" sz="2000" dirty="0">
              <a:latin typeface="Calibri" pitchFamily="34" charset="0"/>
              <a:cs typeface="Calibri" pitchFamily="34" charset="0"/>
            </a:endParaRPr>
          </a:p>
          <a:p>
            <a:pPr>
              <a:buBlip>
                <a:blip r:embed="rId3"/>
              </a:buBlip>
            </a:pPr>
            <a:r>
              <a:rPr lang="en-US" b="1" dirty="0">
                <a:latin typeface="Calibri" pitchFamily="34" charset="0"/>
                <a:cs typeface="Calibri" pitchFamily="34" charset="0"/>
                <a:hlinkClick r:id="rId10" action="ppaction://hlinksldjump"/>
              </a:rPr>
              <a:t>Myth 7</a:t>
            </a:r>
            <a:r>
              <a:rPr lang="en-US" dirty="0">
                <a:latin typeface="Calibri" pitchFamily="34" charset="0"/>
                <a:cs typeface="Calibri" pitchFamily="34" charset="0"/>
              </a:rPr>
              <a:t>: Lifting the ban on federal funding in 2009 </a:t>
            </a:r>
            <a:r>
              <a:rPr lang="en-US" dirty="0" smtClean="0">
                <a:latin typeface="Calibri" pitchFamily="34" charset="0"/>
                <a:cs typeface="Calibri" pitchFamily="34" charset="0"/>
              </a:rPr>
              <a:t>did not make </a:t>
            </a:r>
            <a:r>
              <a:rPr lang="en-US" dirty="0">
                <a:latin typeface="Calibri" pitchFamily="34" charset="0"/>
                <a:cs typeface="Calibri" pitchFamily="34" charset="0"/>
              </a:rPr>
              <a:t>a difference</a:t>
            </a:r>
            <a:r>
              <a:rPr lang="en-US" dirty="0" smtClean="0">
                <a:latin typeface="Calibri" pitchFamily="34" charset="0"/>
                <a:cs typeface="Calibri" pitchFamily="34" charset="0"/>
              </a:rPr>
              <a:t>.</a:t>
            </a:r>
          </a:p>
          <a:p>
            <a:pPr marL="0" indent="0">
              <a:buNone/>
            </a:pPr>
            <a:endParaRPr lang="en-US" sz="2000" dirty="0">
              <a:latin typeface="Calibri" pitchFamily="34" charset="0"/>
              <a:cs typeface="Calibri" pitchFamily="34" charset="0"/>
            </a:endParaRPr>
          </a:p>
          <a:p>
            <a:pPr>
              <a:buBlip>
                <a:blip r:embed="rId3"/>
              </a:buBlip>
            </a:pPr>
            <a:r>
              <a:rPr lang="en-US" b="1" dirty="0">
                <a:latin typeface="Calibri" pitchFamily="34" charset="0"/>
                <a:cs typeface="Calibri" pitchFamily="34" charset="0"/>
                <a:hlinkClick r:id="rId11" action="ppaction://hlinksldjump"/>
              </a:rPr>
              <a:t>Myth 8</a:t>
            </a:r>
            <a:r>
              <a:rPr lang="en-US" dirty="0">
                <a:latin typeface="Calibri" pitchFamily="34" charset="0"/>
                <a:cs typeface="Calibri" pitchFamily="34" charset="0"/>
              </a:rPr>
              <a:t>: Lifting the current ban on federal funding </a:t>
            </a:r>
            <a:r>
              <a:rPr lang="en-US" dirty="0" smtClean="0">
                <a:latin typeface="Calibri" pitchFamily="34" charset="0"/>
                <a:cs typeface="Calibri" pitchFamily="34" charset="0"/>
              </a:rPr>
              <a:t>will not make </a:t>
            </a:r>
            <a:r>
              <a:rPr lang="en-US" dirty="0">
                <a:latin typeface="Calibri" pitchFamily="34" charset="0"/>
                <a:cs typeface="Calibri" pitchFamily="34" charset="0"/>
              </a:rPr>
              <a:t>a </a:t>
            </a:r>
            <a:r>
              <a:rPr lang="en-US" dirty="0" smtClean="0">
                <a:latin typeface="Calibri" pitchFamily="34" charset="0"/>
                <a:cs typeface="Calibri" pitchFamily="34" charset="0"/>
              </a:rPr>
              <a:t>difference.</a:t>
            </a:r>
          </a:p>
          <a:p>
            <a:pPr marL="0" indent="0">
              <a:buNone/>
            </a:pPr>
            <a:endParaRPr lang="en-US" sz="2000" dirty="0">
              <a:latin typeface="Calibri" pitchFamily="34" charset="0"/>
              <a:cs typeface="Calibri" pitchFamily="34" charset="0"/>
            </a:endParaRPr>
          </a:p>
          <a:p>
            <a:pPr>
              <a:buBlip>
                <a:blip r:embed="rId3"/>
              </a:buBlip>
            </a:pPr>
            <a:r>
              <a:rPr lang="en-US" b="1" dirty="0">
                <a:latin typeface="Calibri" pitchFamily="34" charset="0"/>
                <a:cs typeface="Calibri" pitchFamily="34" charset="0"/>
                <a:hlinkClick r:id="rId12" action="ppaction://hlinksldjump"/>
              </a:rPr>
              <a:t>Myth 9</a:t>
            </a:r>
            <a:r>
              <a:rPr lang="en-US" dirty="0">
                <a:latin typeface="Calibri" pitchFamily="34" charset="0"/>
                <a:cs typeface="Calibri" pitchFamily="34" charset="0"/>
              </a:rPr>
              <a:t>: Support of SSPs is unrealistic given the current fiscal crisis</a:t>
            </a:r>
            <a:r>
              <a:rPr lang="en-US" dirty="0" smtClean="0">
                <a:latin typeface="Calibri" pitchFamily="34" charset="0"/>
                <a:cs typeface="Calibri" pitchFamily="34" charset="0"/>
              </a:rPr>
              <a:t>.</a:t>
            </a:r>
          </a:p>
          <a:p>
            <a:pPr marL="0" indent="0">
              <a:buNone/>
            </a:pPr>
            <a:endParaRPr lang="en-US" sz="2000" dirty="0">
              <a:latin typeface="Calibri" pitchFamily="34" charset="0"/>
              <a:cs typeface="Calibri" pitchFamily="34" charset="0"/>
            </a:endParaRPr>
          </a:p>
          <a:p>
            <a:pPr>
              <a:buBlip>
                <a:blip r:embed="rId3"/>
              </a:buBlip>
            </a:pPr>
            <a:r>
              <a:rPr lang="en-US" b="1" dirty="0">
                <a:latin typeface="Calibri" pitchFamily="34" charset="0"/>
                <a:cs typeface="Calibri" pitchFamily="34" charset="0"/>
                <a:hlinkClick r:id="rId13" action="ppaction://hlinksldjump"/>
              </a:rPr>
              <a:t>Myth 10</a:t>
            </a:r>
            <a:r>
              <a:rPr lang="en-US" dirty="0">
                <a:latin typeface="Calibri" pitchFamily="34" charset="0"/>
                <a:cs typeface="Calibri" pitchFamily="34" charset="0"/>
              </a:rPr>
              <a:t>: </a:t>
            </a:r>
            <a:r>
              <a:rPr lang="en-US" dirty="0" smtClean="0">
                <a:latin typeface="Calibri" pitchFamily="34" charset="0"/>
                <a:cs typeface="Calibri" pitchFamily="34" charset="0"/>
              </a:rPr>
              <a:t>Due to the success of SSPs, our work is done.</a:t>
            </a:r>
            <a:endParaRPr lang="en-US" dirty="0">
              <a:latin typeface="Calibri" pitchFamily="34" charset="0"/>
              <a:cs typeface="Calibri" pitchFamily="34" charset="0"/>
            </a:endParaRPr>
          </a:p>
          <a:p>
            <a:pPr>
              <a:buBlip>
                <a:blip r:embed="rId3"/>
              </a:buBlip>
            </a:pPr>
            <a:endParaRPr lang="en-US" dirty="0"/>
          </a:p>
        </p:txBody>
      </p:sp>
      <p:sp>
        <p:nvSpPr>
          <p:cNvPr id="8" name="Rectangle 7"/>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0" name="TextBox 9"/>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spTree>
    <p:extLst>
      <p:ext uri="{BB962C8B-B14F-4D97-AF65-F5344CB8AC3E}">
        <p14:creationId xmlns:p14="http://schemas.microsoft.com/office/powerpoint/2010/main" val="2311525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SSPs do not enjoy broad popular and professional support</a:t>
            </a:r>
            <a:endParaRPr lang="en-US" sz="2600" b="1"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7"/>
          <p:cNvSpPr>
            <a:spLocks noGrp="1"/>
          </p:cNvSpPr>
          <p:nvPr>
            <p:ph sz="half" idx="2"/>
          </p:nvPr>
        </p:nvSpPr>
        <p:spPr>
          <a:xfrm>
            <a:off x="361829" y="2704354"/>
            <a:ext cx="3869722" cy="3696445"/>
          </a:xfrm>
        </p:spPr>
        <p:txBody>
          <a:bodyPr numCol="1">
            <a:noAutofit/>
          </a:bodyPr>
          <a:lstStyle/>
          <a:p>
            <a:pPr marL="166688" indent="0">
              <a:spcBef>
                <a:spcPts val="0"/>
              </a:spcBef>
              <a:buNone/>
            </a:pPr>
            <a:r>
              <a:rPr lang="en-US" sz="1400" b="1" dirty="0" smtClean="0">
                <a:latin typeface="Calibri" pitchFamily="34" charset="0"/>
                <a:cs typeface="Calibri" pitchFamily="34" charset="0"/>
              </a:rPr>
              <a:t>The following organizations support SSPs: </a:t>
            </a:r>
          </a:p>
          <a:p>
            <a:pPr marL="509588">
              <a:spcBef>
                <a:spcPts val="0"/>
              </a:spcBef>
              <a:buFont typeface="Courier New" pitchFamily="49" charset="0"/>
              <a:buChar char="o"/>
            </a:pPr>
            <a:r>
              <a:rPr lang="en-US" sz="1300" dirty="0" smtClean="0">
                <a:latin typeface="Calibri" pitchFamily="34" charset="0"/>
                <a:cs typeface="Calibri" pitchFamily="34" charset="0"/>
              </a:rPr>
              <a:t>American </a:t>
            </a:r>
            <a:r>
              <a:rPr lang="en-US" sz="1300" dirty="0">
                <a:latin typeface="Calibri" pitchFamily="34" charset="0"/>
                <a:cs typeface="Calibri" pitchFamily="34" charset="0"/>
              </a:rPr>
              <a:t>Academy of Family Physicians</a:t>
            </a:r>
          </a:p>
          <a:p>
            <a:pPr marL="509588">
              <a:spcBef>
                <a:spcPts val="0"/>
              </a:spcBef>
              <a:buFont typeface="Courier New" pitchFamily="49" charset="0"/>
              <a:buChar char="o"/>
            </a:pPr>
            <a:r>
              <a:rPr lang="en-US" sz="1300" dirty="0" smtClean="0">
                <a:latin typeface="Calibri" pitchFamily="34" charset="0"/>
                <a:cs typeface="Calibri" pitchFamily="34" charset="0"/>
              </a:rPr>
              <a:t>American Academy of Pediatrics</a:t>
            </a:r>
          </a:p>
          <a:p>
            <a:pPr marL="509588">
              <a:spcBef>
                <a:spcPts val="0"/>
              </a:spcBef>
              <a:buFont typeface="Courier New" pitchFamily="49" charset="0"/>
              <a:buChar char="o"/>
            </a:pPr>
            <a:r>
              <a:rPr lang="en-US" sz="1300" dirty="0">
                <a:latin typeface="Calibri" pitchFamily="34" charset="0"/>
                <a:cs typeface="Calibri" pitchFamily="34" charset="0"/>
              </a:rPr>
              <a:t>American Bar Association</a:t>
            </a:r>
          </a:p>
          <a:p>
            <a:pPr marL="509588">
              <a:spcBef>
                <a:spcPts val="0"/>
              </a:spcBef>
              <a:buFont typeface="Courier New" pitchFamily="49" charset="0"/>
              <a:buChar char="o"/>
            </a:pPr>
            <a:r>
              <a:rPr lang="en-US" sz="1300" dirty="0" smtClean="0">
                <a:latin typeface="Calibri" pitchFamily="34" charset="0"/>
                <a:cs typeface="Calibri" pitchFamily="34" charset="0"/>
              </a:rPr>
              <a:t>American Medical Association</a:t>
            </a:r>
          </a:p>
          <a:p>
            <a:pPr marL="509588">
              <a:spcBef>
                <a:spcPts val="0"/>
              </a:spcBef>
              <a:buFont typeface="Courier New" pitchFamily="49" charset="0"/>
              <a:buChar char="o"/>
            </a:pPr>
            <a:r>
              <a:rPr lang="en-US" sz="1300" dirty="0" smtClean="0">
                <a:latin typeface="Calibri" pitchFamily="34" charset="0"/>
                <a:cs typeface="Calibri" pitchFamily="34" charset="0"/>
              </a:rPr>
              <a:t>American Public Health Association</a:t>
            </a:r>
          </a:p>
          <a:p>
            <a:pPr marL="509588">
              <a:spcBef>
                <a:spcPts val="0"/>
              </a:spcBef>
              <a:buFont typeface="Courier New" pitchFamily="49" charset="0"/>
              <a:buChar char="o"/>
            </a:pPr>
            <a:r>
              <a:rPr lang="en-US" sz="1300" dirty="0">
                <a:latin typeface="Calibri" pitchFamily="34" charset="0"/>
                <a:cs typeface="Calibri" pitchFamily="34" charset="0"/>
              </a:rPr>
              <a:t>American Society of Addiction Medicine</a:t>
            </a:r>
          </a:p>
          <a:p>
            <a:pPr marL="509588">
              <a:spcBef>
                <a:spcPts val="0"/>
              </a:spcBef>
              <a:buFont typeface="Courier New" pitchFamily="49" charset="0"/>
              <a:buChar char="o"/>
            </a:pPr>
            <a:r>
              <a:rPr lang="en-US" sz="1300" dirty="0">
                <a:latin typeface="Calibri" pitchFamily="34" charset="0"/>
                <a:cs typeface="Calibri" pitchFamily="34" charset="0"/>
              </a:rPr>
              <a:t>International Red Cross-Red Crescent Society</a:t>
            </a:r>
          </a:p>
          <a:p>
            <a:pPr marL="509588">
              <a:spcBef>
                <a:spcPts val="0"/>
              </a:spcBef>
              <a:buFont typeface="Courier New" pitchFamily="49" charset="0"/>
              <a:buChar char="o"/>
            </a:pPr>
            <a:r>
              <a:rPr lang="en-US" sz="1300" dirty="0" smtClean="0">
                <a:latin typeface="Calibri" pitchFamily="34" charset="0"/>
                <a:cs typeface="Calibri" pitchFamily="34" charset="0"/>
              </a:rPr>
              <a:t>Latino </a:t>
            </a:r>
            <a:r>
              <a:rPr lang="en-US" sz="1300" dirty="0">
                <a:latin typeface="Calibri" pitchFamily="34" charset="0"/>
                <a:cs typeface="Calibri" pitchFamily="34" charset="0"/>
              </a:rPr>
              <a:t>Commission on AIDS</a:t>
            </a:r>
          </a:p>
          <a:p>
            <a:pPr marL="509588">
              <a:spcBef>
                <a:spcPts val="0"/>
              </a:spcBef>
              <a:buFont typeface="Courier New" pitchFamily="49" charset="0"/>
              <a:buChar char="o"/>
            </a:pPr>
            <a:r>
              <a:rPr lang="en-US" sz="1300" dirty="0" smtClean="0">
                <a:latin typeface="Calibri" pitchFamily="34" charset="0"/>
                <a:cs typeface="Calibri" pitchFamily="34" charset="0"/>
              </a:rPr>
              <a:t>NAACP</a:t>
            </a:r>
            <a:endParaRPr lang="en-US" sz="1300" dirty="0">
              <a:latin typeface="Calibri" pitchFamily="34" charset="0"/>
              <a:cs typeface="Calibri" pitchFamily="34" charset="0"/>
            </a:endParaRPr>
          </a:p>
          <a:p>
            <a:pPr marL="509588">
              <a:spcBef>
                <a:spcPts val="0"/>
              </a:spcBef>
              <a:buFont typeface="Courier New" pitchFamily="49" charset="0"/>
              <a:buChar char="o"/>
            </a:pPr>
            <a:r>
              <a:rPr lang="en-US" sz="1300" dirty="0" smtClean="0">
                <a:latin typeface="Calibri" pitchFamily="34" charset="0"/>
                <a:cs typeface="Calibri" pitchFamily="34" charset="0"/>
              </a:rPr>
              <a:t>National Academy of Sciences</a:t>
            </a:r>
          </a:p>
          <a:p>
            <a:pPr marL="509588">
              <a:spcBef>
                <a:spcPts val="0"/>
              </a:spcBef>
              <a:buFont typeface="Courier New" pitchFamily="49" charset="0"/>
              <a:buChar char="o"/>
            </a:pPr>
            <a:r>
              <a:rPr lang="en-US" sz="1300" dirty="0">
                <a:latin typeface="Calibri" pitchFamily="34" charset="0"/>
                <a:cs typeface="Calibri" pitchFamily="34" charset="0"/>
              </a:rPr>
              <a:t>National Black Police Association</a:t>
            </a:r>
          </a:p>
          <a:p>
            <a:pPr marL="509588">
              <a:spcBef>
                <a:spcPts val="0"/>
              </a:spcBef>
              <a:buFont typeface="Courier New" pitchFamily="49" charset="0"/>
              <a:buChar char="o"/>
            </a:pPr>
            <a:r>
              <a:rPr lang="en-US" sz="1300" dirty="0" smtClean="0">
                <a:latin typeface="Calibri" pitchFamily="34" charset="0"/>
                <a:cs typeface="Calibri" pitchFamily="34" charset="0"/>
              </a:rPr>
              <a:t>National Institute on Drug Abuse</a:t>
            </a:r>
          </a:p>
          <a:p>
            <a:pPr marL="509588">
              <a:spcBef>
                <a:spcPts val="0"/>
              </a:spcBef>
              <a:buFont typeface="Courier New" pitchFamily="49" charset="0"/>
              <a:buChar char="o"/>
            </a:pPr>
            <a:r>
              <a:rPr lang="en-US" sz="1300" dirty="0">
                <a:latin typeface="Calibri" pitchFamily="34" charset="0"/>
                <a:cs typeface="Calibri" pitchFamily="34" charset="0"/>
              </a:rPr>
              <a:t>Office of National Drug Control Policy</a:t>
            </a:r>
          </a:p>
          <a:p>
            <a:pPr marL="509588">
              <a:spcBef>
                <a:spcPts val="0"/>
              </a:spcBef>
              <a:buFont typeface="Courier New" pitchFamily="49" charset="0"/>
              <a:buChar char="o"/>
            </a:pPr>
            <a:r>
              <a:rPr lang="en-US" sz="1300" dirty="0" smtClean="0">
                <a:latin typeface="Calibri" pitchFamily="34" charset="0"/>
                <a:cs typeface="Calibri" pitchFamily="34" charset="0"/>
              </a:rPr>
              <a:t>Presidential Advisory Committee on AIDS</a:t>
            </a:r>
          </a:p>
          <a:p>
            <a:pPr marL="509588">
              <a:spcBef>
                <a:spcPts val="0"/>
              </a:spcBef>
              <a:buFont typeface="Courier New" pitchFamily="49" charset="0"/>
              <a:buChar char="o"/>
            </a:pPr>
            <a:r>
              <a:rPr lang="en-US" sz="1300" dirty="0" smtClean="0">
                <a:latin typeface="Calibri" pitchFamily="34" charset="0"/>
                <a:cs typeface="Calibri" pitchFamily="34" charset="0"/>
              </a:rPr>
              <a:t>US Conference of Mayors</a:t>
            </a:r>
          </a:p>
          <a:p>
            <a:pPr marL="509588">
              <a:spcBef>
                <a:spcPts val="0"/>
              </a:spcBef>
              <a:buFont typeface="Courier New" pitchFamily="49" charset="0"/>
              <a:buChar char="o"/>
            </a:pPr>
            <a:r>
              <a:rPr lang="en-US" sz="1300" dirty="0">
                <a:latin typeface="Calibri" pitchFamily="34" charset="0"/>
                <a:cs typeface="Calibri" pitchFamily="34" charset="0"/>
              </a:rPr>
              <a:t>World Bank</a:t>
            </a:r>
          </a:p>
          <a:p>
            <a:pPr marL="509588">
              <a:spcBef>
                <a:spcPts val="0"/>
              </a:spcBef>
              <a:buFont typeface="Courier New" pitchFamily="49" charset="0"/>
              <a:buChar char="o"/>
            </a:pPr>
            <a:r>
              <a:rPr lang="en-US" sz="1300" dirty="0" smtClean="0">
                <a:latin typeface="Calibri" pitchFamily="34" charset="0"/>
                <a:cs typeface="Calibri" pitchFamily="34" charset="0"/>
              </a:rPr>
              <a:t>World </a:t>
            </a:r>
            <a:r>
              <a:rPr lang="en-US" sz="1300" dirty="0">
                <a:latin typeface="Calibri" pitchFamily="34" charset="0"/>
                <a:cs typeface="Calibri" pitchFamily="34" charset="0"/>
              </a:rPr>
              <a:t>Health </a:t>
            </a:r>
            <a:r>
              <a:rPr lang="en-US" sz="1300" dirty="0" smtClean="0">
                <a:latin typeface="Calibri" pitchFamily="34" charset="0"/>
                <a:cs typeface="Calibri" pitchFamily="34" charset="0"/>
              </a:rPr>
              <a:t>Organization</a:t>
            </a:r>
            <a:endParaRPr lang="en-US" sz="1300" dirty="0">
              <a:latin typeface="Calibri" pitchFamily="34" charset="0"/>
              <a:cs typeface="Calibri" pitchFamily="34" charset="0"/>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098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State, local, and faith-based organizations around the country already support SSPs </a:t>
            </a:r>
            <a:endParaRPr lang="en-US" dirty="0">
              <a:latin typeface="Segoe UI" pitchFamily="34" charset="0"/>
              <a:ea typeface="Segoe UI" pitchFamily="34" charset="0"/>
              <a:cs typeface="Segoe UI" pitchFamily="34" charset="0"/>
            </a:endParaRPr>
          </a:p>
        </p:txBody>
      </p:sp>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98468" y="2746674"/>
            <a:ext cx="4110251" cy="3349635"/>
          </a:xfrm>
          <a:prstGeom prst="rect">
            <a:avLst/>
          </a:prstGeom>
          <a:solidFill>
            <a:srgbClr val="F7F3E5"/>
          </a:solidFill>
          <a:ln w="28575">
            <a:solidFill>
              <a:schemeClr val="tx2"/>
            </a:solidFill>
          </a:ln>
        </p:spPr>
        <p:txBody>
          <a:bodyPr wrap="square" rtlCol="0">
            <a:spAutoFit/>
          </a:bodyPr>
          <a:lstStyle/>
          <a:p>
            <a:pPr algn="ctr">
              <a:spcAft>
                <a:spcPts val="600"/>
              </a:spcAft>
            </a:pP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SSPs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also enjoy support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from faith communities, including: </a:t>
            </a:r>
            <a:endPar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marL="285750" indent="-285750">
              <a:spcAft>
                <a:spcPts val="800"/>
              </a:spcAft>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Central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Conference of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American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Rabbis</a:t>
            </a:r>
          </a:p>
          <a:p>
            <a:pPr marL="285750" indent="-285750">
              <a:spcAft>
                <a:spcPts val="800"/>
              </a:spcAft>
              <a:buFont typeface="Arial" panose="020B0604020202020204" pitchFamily="34" charset="0"/>
              <a:buChar char="•"/>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Episcopal Church</a:t>
            </a:r>
          </a:p>
          <a:p>
            <a:pPr marL="285750" indent="-285750">
              <a:spcAft>
                <a:spcPts val="800"/>
              </a:spcAft>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National Council on Jewish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Women</a:t>
            </a:r>
          </a:p>
          <a:p>
            <a:pPr marL="285750" indent="-285750">
              <a:spcAft>
                <a:spcPts val="800"/>
              </a:spcAft>
              <a:buFont typeface="Arial" panose="020B0604020202020204" pitchFamily="34" charset="0"/>
              <a:buChar char="•"/>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Presbyterian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Church of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the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United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States</a:t>
            </a:r>
          </a:p>
          <a:p>
            <a:pPr marL="285750" indent="-285750">
              <a:spcAft>
                <a:spcPts val="800"/>
              </a:spcAft>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Society of Christian Ethics</a:t>
            </a:r>
          </a:p>
          <a:p>
            <a:pPr marL="285750" indent="-285750">
              <a:spcAft>
                <a:spcPts val="800"/>
              </a:spcAft>
              <a:buFont typeface="Arial" panose="020B0604020202020204" pitchFamily="34" charset="0"/>
              <a:buChar char="•"/>
            </a:pP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Union for Reform Judaism</a:t>
            </a:r>
          </a:p>
          <a:p>
            <a:pPr marL="285750" indent="-285750">
              <a:spcAft>
                <a:spcPts val="800"/>
              </a:spcAft>
              <a:buFont typeface="Arial" panose="020B0604020202020204" pitchFamily="34" charset="0"/>
              <a:buChar char="•"/>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Unitarian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Universalist Association</a:t>
            </a:r>
          </a:p>
          <a:p>
            <a:pPr marL="285750" indent="-285750">
              <a:spcAft>
                <a:spcPts val="800"/>
              </a:spcAft>
              <a:buFont typeface="Arial" panose="020B0604020202020204" pitchFamily="34" charset="0"/>
              <a:buChar char="•"/>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United </a:t>
            </a:r>
            <a:r>
              <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rPr>
              <a:t>Church of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Christ</a:t>
            </a: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SSPs do not enjoy broad popular and professional support</a:t>
            </a:r>
            <a:endParaRPr lang="en-US" sz="2600" b="1"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4"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State, local, and faith-based organizations around the country already support SSPs </a:t>
            </a:r>
            <a:endParaRPr lang="en-US" dirty="0">
              <a:latin typeface="Segoe UI" pitchFamily="34" charset="0"/>
              <a:ea typeface="Segoe UI" pitchFamily="34" charset="0"/>
              <a:cs typeface="Segoe UI" pitchFamily="34" charset="0"/>
            </a:endParaRPr>
          </a:p>
        </p:txBody>
      </p:sp>
      <p:sp>
        <p:nvSpPr>
          <p:cNvPr id="16" name="Content Placeholder 2"/>
          <p:cNvSpPr>
            <a:spLocks noGrp="1"/>
          </p:cNvSpPr>
          <p:nvPr>
            <p:ph idx="1"/>
          </p:nvPr>
        </p:nvSpPr>
        <p:spPr>
          <a:xfrm>
            <a:off x="447675" y="2840864"/>
            <a:ext cx="8229600" cy="2895600"/>
          </a:xfrm>
        </p:spPr>
        <p:txBody>
          <a:bodyPr>
            <a:normAutofit lnSpcReduction="10000"/>
          </a:bodyPr>
          <a:lstStyle/>
          <a:p>
            <a:pPr marL="0" indent="0">
              <a:buNone/>
            </a:pPr>
            <a:r>
              <a:rPr lang="en-US" sz="2000" b="0" i="1" dirty="0" smtClean="0">
                <a:effectLst/>
                <a:latin typeface="Calibri" pitchFamily="34" charset="0"/>
                <a:cs typeface="Calibri" pitchFamily="34" charset="0"/>
              </a:rPr>
              <a:t>"Syringe decriminalization and exchange is ...an issue of compassion and justice... As people of faith, we are called to be the embodiment of that compassion and instruments of that justice in this world to offer an eternal hope. The hope that someone may live another day. The hope that they may be reconciled with their family. The hope that they can live a life free of disease. The hope that they might choose to find treatment. The hope that with that one more day, they might find their own hope for a future outside of their </a:t>
            </a:r>
            <a:r>
              <a:rPr lang="en-US" sz="2000" b="0" i="1" dirty="0" smtClean="0">
                <a:latin typeface="Calibri" pitchFamily="34" charset="0"/>
                <a:cs typeface="Calibri" pitchFamily="34" charset="0"/>
              </a:rPr>
              <a:t>addiction</a:t>
            </a:r>
            <a:r>
              <a:rPr lang="en-US" sz="2000" b="0" i="1" dirty="0" smtClean="0">
                <a:effectLst/>
                <a:latin typeface="Calibri" pitchFamily="34" charset="0"/>
                <a:cs typeface="Calibri" pitchFamily="34" charset="0"/>
              </a:rPr>
              <a:t>."</a:t>
            </a:r>
            <a:r>
              <a:rPr lang="en-US" b="0" dirty="0" smtClean="0">
                <a:latin typeface="Calibri" pitchFamily="34" charset="0"/>
                <a:cs typeface="Calibri" pitchFamily="34" charset="0"/>
              </a:rPr>
              <a:t/>
            </a:r>
            <a:br>
              <a:rPr lang="en-US" b="0" dirty="0" smtClean="0">
                <a:latin typeface="Calibri" pitchFamily="34" charset="0"/>
                <a:cs typeface="Calibri" pitchFamily="34" charset="0"/>
              </a:rPr>
            </a:br>
            <a:r>
              <a:rPr lang="en-US" sz="1400" b="0" dirty="0" smtClean="0">
                <a:latin typeface="Calibri" pitchFamily="34" charset="0"/>
                <a:cs typeface="Calibri" pitchFamily="34" charset="0"/>
              </a:rPr>
              <a:t> </a:t>
            </a:r>
            <a:r>
              <a:rPr lang="en-US" b="0" dirty="0" smtClean="0">
                <a:effectLst/>
                <a:latin typeface="Calibri" pitchFamily="34" charset="0"/>
                <a:cs typeface="Calibri" pitchFamily="34" charset="0"/>
              </a:rPr>
              <a:t/>
            </a:r>
            <a:br>
              <a:rPr lang="en-US" b="0" dirty="0" smtClean="0">
                <a:effectLst/>
                <a:latin typeface="Calibri" pitchFamily="34" charset="0"/>
                <a:cs typeface="Calibri" pitchFamily="34" charset="0"/>
              </a:rPr>
            </a:br>
            <a:r>
              <a:rPr lang="en-US" sz="1600" b="0" dirty="0" smtClean="0">
                <a:effectLst/>
                <a:latin typeface="Calibri" pitchFamily="34" charset="0"/>
                <a:cs typeface="Calibri" pitchFamily="34" charset="0"/>
              </a:rPr>
              <a:t>- Pastor James Sizemore, Lead Pastor, Catalyst Community Church, Fayetteville, North Carolina</a:t>
            </a:r>
            <a:endParaRPr lang="en-US" sz="1600" b="0" dirty="0"/>
          </a:p>
        </p:txBody>
      </p:sp>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9900" y="2278964"/>
            <a:ext cx="3808700" cy="584775"/>
          </a:xfrm>
          <a:prstGeom prst="rect">
            <a:avLst/>
          </a:prstGeom>
          <a:solidFill>
            <a:srgbClr val="FDFCD4"/>
          </a:solidFill>
          <a:ln w="38100">
            <a:solidFill>
              <a:schemeClr val="accent3">
                <a:lumMod val="50000"/>
              </a:schemeClr>
            </a:solidFill>
            <a:prstDash val="sysDash"/>
          </a:ln>
        </p:spPr>
        <p:txBody>
          <a:bodyPr wrap="square" rtlCol="0">
            <a:spAutoFit/>
          </a:bodyPr>
          <a:lstStyle/>
          <a:p>
            <a:r>
              <a:rPr lang="en-US" sz="3200" b="1" dirty="0" smtClean="0">
                <a:solidFill>
                  <a:schemeClr val="accent3">
                    <a:lumMod val="50000"/>
                  </a:schemeClr>
                </a:solidFill>
                <a:latin typeface="Berlin Sans FB Demi" panose="020E0802020502020306" pitchFamily="34" charset="0"/>
                <a:cs typeface="Arabic Typesetting" panose="03020402040406030203" pitchFamily="66" charset="-78"/>
              </a:rPr>
              <a:t>Expert Observation:</a:t>
            </a:r>
            <a:endParaRPr lang="en-US" sz="3200" b="1" dirty="0">
              <a:solidFill>
                <a:schemeClr val="accent3">
                  <a:lumMod val="50000"/>
                </a:schemeClr>
              </a:solidFill>
              <a:latin typeface="Berlin Sans FB Demi" panose="020E0802020502020306" pitchFamily="34" charset="0"/>
              <a:cs typeface="Arabic Typesetting" panose="03020402040406030203" pitchFamily="66" charset="-78"/>
            </a:endParaRP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Lifting the ban on federal funding in 2009 did not make a difference</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chor="ctr">
            <a:noAutofit/>
          </a:bodyPr>
          <a:lstStyle/>
          <a:p>
            <a:r>
              <a:rPr lang="en-US" sz="2100" dirty="0" smtClean="0">
                <a:latin typeface="Segoe UI" pitchFamily="34" charset="0"/>
                <a:ea typeface="Segoe UI" pitchFamily="34" charset="0"/>
                <a:cs typeface="Segoe UI" pitchFamily="34" charset="0"/>
              </a:rPr>
              <a:t>Lifting the ban on federal funding, even for a short time, positively affected SSPs around the country</a:t>
            </a:r>
            <a:endParaRPr lang="en-US" sz="2100"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2" name="Content Placeholder 2"/>
          <p:cNvSpPr>
            <a:spLocks noGrp="1"/>
          </p:cNvSpPr>
          <p:nvPr>
            <p:ph idx="1"/>
          </p:nvPr>
        </p:nvSpPr>
        <p:spPr>
          <a:xfrm>
            <a:off x="381000" y="2840864"/>
            <a:ext cx="8169275" cy="2841220"/>
          </a:xfrm>
        </p:spPr>
        <p:txBody>
          <a:bodyPr>
            <a:normAutofit fontScale="85000" lnSpcReduction="20000"/>
          </a:bodyPr>
          <a:lstStyle/>
          <a:p>
            <a:pPr marL="342900" indent="-342900">
              <a:spcAft>
                <a:spcPts val="600"/>
              </a:spcAft>
              <a:buFont typeface="Courier New" pitchFamily="49" charset="0"/>
              <a:buChar char="o"/>
            </a:pPr>
            <a:r>
              <a:rPr lang="en-US" b="0" dirty="0" smtClean="0">
                <a:latin typeface="Calibri" pitchFamily="34" charset="0"/>
                <a:cs typeface="Calibri" pitchFamily="34" charset="0"/>
              </a:rPr>
              <a:t>In 2009, Congress removed a 21-year prohibition on the use of federal funds to support SSPs.</a:t>
            </a:r>
            <a:r>
              <a:rPr lang="en-US" b="0" baseline="30000" dirty="0" smtClean="0">
                <a:latin typeface="Calibri" pitchFamily="34" charset="0"/>
                <a:cs typeface="Calibri" pitchFamily="34" charset="0"/>
              </a:rPr>
              <a:t>1</a:t>
            </a:r>
            <a:r>
              <a:rPr lang="en-US" b="0" dirty="0" smtClean="0">
                <a:latin typeface="Calibri" pitchFamily="34" charset="0"/>
                <a:cs typeface="Calibri" pitchFamily="34" charset="0"/>
              </a:rPr>
              <a:t>  Two years later, Congress re-imposed the ban on federal funding for SSPs.</a:t>
            </a:r>
            <a:r>
              <a:rPr lang="en-US" b="0" baseline="30000" dirty="0" smtClean="0">
                <a:latin typeface="Calibri" pitchFamily="34" charset="0"/>
                <a:cs typeface="Calibri" pitchFamily="34" charset="0"/>
              </a:rPr>
              <a:t>2</a:t>
            </a:r>
            <a:endParaRPr lang="en-US" b="0" dirty="0">
              <a:latin typeface="Calibri" pitchFamily="34" charset="0"/>
              <a:cs typeface="Calibri" pitchFamily="34" charset="0"/>
            </a:endParaRPr>
          </a:p>
          <a:p>
            <a:pPr marL="342900" indent="-342900">
              <a:spcAft>
                <a:spcPts val="600"/>
              </a:spcAft>
              <a:buFont typeface="Courier New" pitchFamily="49" charset="0"/>
              <a:buChar char="o"/>
            </a:pPr>
            <a:r>
              <a:rPr lang="en-US" b="0" dirty="0" smtClean="0">
                <a:latin typeface="Calibri" pitchFamily="34" charset="0"/>
                <a:cs typeface="Calibri" pitchFamily="34" charset="0"/>
              </a:rPr>
              <a:t>While the ban was lifted, federal dollars were used to support SSPs in California, Connecticut, Delaware, Illinois, Massachusetts, Minnesota, New Jersey, New Mexico, New York, Puerto Rico, Vermont, and Washington.</a:t>
            </a:r>
            <a:r>
              <a:rPr lang="en-US" b="0" baseline="30000" dirty="0" smtClean="0">
                <a:latin typeface="Calibri" pitchFamily="34" charset="0"/>
                <a:cs typeface="Calibri" pitchFamily="34" charset="0"/>
              </a:rPr>
              <a:t>3</a:t>
            </a:r>
            <a:endParaRPr lang="en-US" b="0" dirty="0">
              <a:latin typeface="Calibri" pitchFamily="34" charset="0"/>
              <a:cs typeface="Calibri" pitchFamily="34" charset="0"/>
            </a:endParaRPr>
          </a:p>
          <a:p>
            <a:pPr marL="342900" indent="-342900">
              <a:spcAft>
                <a:spcPts val="600"/>
              </a:spcAft>
              <a:buFont typeface="Courier New" pitchFamily="49" charset="0"/>
              <a:buChar char="o"/>
            </a:pPr>
            <a:r>
              <a:rPr lang="en-US" b="0" dirty="0" smtClean="0">
                <a:latin typeface="Calibri" pitchFamily="34" charset="0"/>
                <a:cs typeface="Calibri" pitchFamily="34" charset="0"/>
              </a:rPr>
              <a:t>These dollars were used to: expand service hours, provide services in new locations, and provide additional services such as case management and overdose prevention services.</a:t>
            </a:r>
          </a:p>
        </p:txBody>
      </p:sp>
      <p:sp>
        <p:nvSpPr>
          <p:cNvPr id="13" name="TextBox 12"/>
          <p:cNvSpPr txBox="1"/>
          <p:nvPr/>
        </p:nvSpPr>
        <p:spPr>
          <a:xfrm>
            <a:off x="-31230" y="5813021"/>
            <a:ext cx="9140328" cy="646331"/>
          </a:xfrm>
          <a:prstGeom prst="rect">
            <a:avLst/>
          </a:prstGeom>
          <a:noFill/>
        </p:spPr>
        <p:txBody>
          <a:bodyPr wrap="square" rtlCol="0">
            <a:spAutoFit/>
          </a:bodyPr>
          <a:lstStyle/>
          <a:p>
            <a:r>
              <a:rPr lang="en-US" sz="900" baseline="30000" dirty="0">
                <a:latin typeface="Calibri" pitchFamily="34" charset="0"/>
                <a:cs typeface="Calibri" pitchFamily="34" charset="0"/>
              </a:rPr>
              <a:t>1</a:t>
            </a:r>
            <a:r>
              <a:rPr lang="en-US" sz="900" dirty="0">
                <a:latin typeface="Calibri" pitchFamily="34" charset="0"/>
                <a:cs typeface="Calibri" pitchFamily="34" charset="0"/>
              </a:rPr>
              <a:t>Consolidated Appropriations Act, 2010. Public law 111-117. (December 16, 2009. Sections 505 and 810.) Available at: http://www.gpo.gov/fdsys/pkg/PLAW-111publ117/pdf/PLAW-111publ117.pdf.</a:t>
            </a:r>
            <a:endParaRPr lang="en-US" sz="900" baseline="30000" dirty="0">
              <a:latin typeface="Calibri" pitchFamily="34" charset="0"/>
              <a:cs typeface="Calibri" pitchFamily="34" charset="0"/>
            </a:endParaRPr>
          </a:p>
          <a:p>
            <a:r>
              <a:rPr lang="en-US" sz="900" baseline="30000" dirty="0">
                <a:latin typeface="Calibri" pitchFamily="34" charset="0"/>
                <a:cs typeface="Calibri" pitchFamily="34" charset="0"/>
              </a:rPr>
              <a:t>2</a:t>
            </a:r>
            <a:r>
              <a:rPr lang="en-US" sz="900" dirty="0">
                <a:latin typeface="Calibri" pitchFamily="34" charset="0"/>
                <a:cs typeface="Calibri" pitchFamily="34" charset="0"/>
              </a:rPr>
              <a:t>Consolidated Appropriations Act, 2012. Public law 112-74. (December 23, 2011. Section 523.) Available at: http://www.gpo.gov/fdsys/pkg/PLAW-112publ74/pdf/PLAW-112publ74.pdf.</a:t>
            </a:r>
            <a:endParaRPr lang="en-US" sz="900" baseline="30000" dirty="0">
              <a:latin typeface="Calibri" pitchFamily="34" charset="0"/>
              <a:cs typeface="Calibri" pitchFamily="34" charset="0"/>
            </a:endParaRPr>
          </a:p>
          <a:p>
            <a:pPr>
              <a:defRPr/>
            </a:pPr>
            <a:r>
              <a:rPr lang="en-US" sz="900" baseline="30000" dirty="0">
                <a:latin typeface="Calibri" pitchFamily="34" charset="0"/>
                <a:cs typeface="Calibri" pitchFamily="34" charset="0"/>
              </a:rPr>
              <a:t>3 </a:t>
            </a:r>
            <a:r>
              <a:rPr lang="en-US" sz="900" dirty="0"/>
              <a:t>Personal communication, state agency officials</a:t>
            </a:r>
            <a:r>
              <a:rPr lang="en-US" sz="900" dirty="0" smtClean="0"/>
              <a:t>.</a:t>
            </a:r>
            <a:endParaRPr lang="en-US" sz="900" baseline="30000" dirty="0">
              <a:latin typeface="Calibri" pitchFamily="34" charset="0"/>
              <a:cs typeface="Calibri"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142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Lifting the ban on federal funding in 2009 did not make a difference</a:t>
            </a:r>
            <a:endParaRPr lang="en-US" sz="2600" b="1"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2" name="Content Placeholder 2"/>
          <p:cNvSpPr>
            <a:spLocks noGrp="1"/>
          </p:cNvSpPr>
          <p:nvPr>
            <p:ph idx="1"/>
          </p:nvPr>
        </p:nvSpPr>
        <p:spPr>
          <a:xfrm>
            <a:off x="206566" y="3101515"/>
            <a:ext cx="8730867" cy="3281428"/>
          </a:xfrm>
        </p:spPr>
        <p:txBody>
          <a:bodyPr>
            <a:noAutofit/>
          </a:bodyPr>
          <a:lstStyle/>
          <a:p>
            <a:pPr marL="18288" indent="0">
              <a:spcAft>
                <a:spcPts val="600"/>
              </a:spcAft>
              <a:buNone/>
            </a:pPr>
            <a:r>
              <a:rPr lang="en-US" sz="1600" b="0" i="1" dirty="0" smtClean="0">
                <a:latin typeface="Calibri" pitchFamily="34" charset="0"/>
                <a:cs typeface="Calibri" pitchFamily="34" charset="0"/>
              </a:rPr>
              <a:t>"The reinstatement of the ban had several immediate effects. The State of New Jersey stopped any support for [SSPs] in December 2011 because most of the state prevention funding is federal dollars…The second effect has been an increased reluctance on the part of foundations and other funders to support our [SSPs]. The ban is sometimes perceived as a judgment of the effectiveness of [SSPs] rather than the political maneuver that it really is. In New Jersey, we fought for over 20 years to get the legislation passed to set these programs up and after almost 5 years of overwhelming success the programs are all in danger of closing because of lack of funds."</a:t>
            </a:r>
          </a:p>
          <a:p>
            <a:pPr marL="18288" indent="0">
              <a:spcBef>
                <a:spcPts val="0"/>
              </a:spcBef>
              <a:buNone/>
            </a:pPr>
            <a:r>
              <a:rPr lang="en-US" sz="1600" b="0" dirty="0" smtClean="0">
                <a:latin typeface="Calibri" pitchFamily="34" charset="0"/>
                <a:cs typeface="Calibri" pitchFamily="34" charset="0"/>
              </a:rPr>
              <a:t>- Bob Baxter, Director of Addiction and Educational Services, NJCRI</a:t>
            </a:r>
          </a:p>
          <a:p>
            <a:pPr marL="18288"/>
            <a:endParaRPr lang="en-US" sz="1000" b="0" dirty="0">
              <a:latin typeface="Calibri" pitchFamily="34" charset="0"/>
              <a:cs typeface="Calibri" pitchFamily="34" charset="0"/>
            </a:endParaRPr>
          </a:p>
          <a:p>
            <a:pPr marL="18288" indent="0">
              <a:spcAft>
                <a:spcPts val="600"/>
              </a:spcAft>
              <a:buNone/>
            </a:pPr>
            <a:r>
              <a:rPr lang="en-US" sz="1600" b="0" i="1" dirty="0" smtClean="0">
                <a:effectLst/>
                <a:latin typeface="Calibri" pitchFamily="34" charset="0"/>
                <a:cs typeface="Calibri" pitchFamily="34" charset="0"/>
              </a:rPr>
              <a:t>“Since our local health department does not fund the personnel costs associated with our harm reduction work on the southeast side of Chicago, the biggest impact of the impending reinstatement of the federal ban will likely be felt by IDUs at risk for HIV/HCV and drug overdose in this region." </a:t>
            </a:r>
          </a:p>
          <a:p>
            <a:pPr marL="18288" indent="0">
              <a:spcBef>
                <a:spcPts val="0"/>
              </a:spcBef>
              <a:spcAft>
                <a:spcPts val="600"/>
              </a:spcAft>
              <a:buNone/>
            </a:pPr>
            <a:r>
              <a:rPr lang="en-US" sz="1600" b="0" i="1" dirty="0" smtClean="0">
                <a:effectLst/>
                <a:latin typeface="Calibri" pitchFamily="34" charset="0"/>
                <a:cs typeface="Calibri" pitchFamily="34" charset="0"/>
              </a:rPr>
              <a:t>- </a:t>
            </a:r>
            <a:r>
              <a:rPr lang="en-US" sz="1600" b="0" dirty="0" smtClean="0">
                <a:effectLst/>
                <a:latin typeface="Calibri" pitchFamily="34" charset="0"/>
                <a:cs typeface="Calibri" pitchFamily="34" charset="0"/>
              </a:rPr>
              <a:t>Antonio Jimenez, Project Director, SSP Initiative, UIC</a:t>
            </a:r>
            <a:endParaRPr lang="en-US" sz="1600" b="0" dirty="0" smtClean="0">
              <a:latin typeface="Calibri" pitchFamily="34" charset="0"/>
              <a:cs typeface="Calibri" pitchFamily="34" charset="0"/>
            </a:endParaRPr>
          </a:p>
        </p:txBody>
      </p:sp>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6"/>
          <p:cNvSpPr>
            <a:spLocks noGrp="1"/>
          </p:cNvSpPr>
          <p:nvPr>
            <p:ph type="body" idx="1"/>
          </p:nvPr>
        </p:nvSpPr>
        <p:spPr>
          <a:xfrm>
            <a:off x="2241932" y="1098205"/>
            <a:ext cx="6825867" cy="924734"/>
          </a:xfrm>
        </p:spPr>
        <p:txBody>
          <a:bodyPr anchor="ctr">
            <a:noAutofit/>
          </a:bodyPr>
          <a:lstStyle/>
          <a:p>
            <a:r>
              <a:rPr lang="en-US" sz="2100" dirty="0" smtClean="0">
                <a:latin typeface="Segoe UI" pitchFamily="34" charset="0"/>
                <a:ea typeface="Segoe UI" pitchFamily="34" charset="0"/>
                <a:cs typeface="Segoe UI" pitchFamily="34" charset="0"/>
              </a:rPr>
              <a:t>Lifting the ban on federal funding, even for a short time, positively affected SSPs around the country</a:t>
            </a:r>
            <a:endParaRPr lang="en-US" sz="2100" dirty="0">
              <a:latin typeface="Segoe UI" pitchFamily="34" charset="0"/>
              <a:ea typeface="Segoe UI" pitchFamily="34" charset="0"/>
              <a:cs typeface="Segoe UI" pitchFamily="34" charset="0"/>
            </a:endParaRPr>
          </a:p>
        </p:txBody>
      </p:sp>
      <p:sp>
        <p:nvSpPr>
          <p:cNvPr id="17" name="TextBox 16"/>
          <p:cNvSpPr txBox="1"/>
          <p:nvPr/>
        </p:nvSpPr>
        <p:spPr>
          <a:xfrm>
            <a:off x="229900" y="2278964"/>
            <a:ext cx="3808700" cy="584775"/>
          </a:xfrm>
          <a:prstGeom prst="rect">
            <a:avLst/>
          </a:prstGeom>
          <a:solidFill>
            <a:srgbClr val="FDFCD4"/>
          </a:solidFill>
          <a:ln w="38100">
            <a:solidFill>
              <a:schemeClr val="accent3">
                <a:lumMod val="50000"/>
              </a:schemeClr>
            </a:solidFill>
            <a:prstDash val="sysDash"/>
          </a:ln>
        </p:spPr>
        <p:txBody>
          <a:bodyPr wrap="square" rtlCol="0">
            <a:spAutoFit/>
          </a:bodyPr>
          <a:lstStyle/>
          <a:p>
            <a:r>
              <a:rPr lang="en-US" sz="3200" b="1" dirty="0" smtClean="0">
                <a:solidFill>
                  <a:schemeClr val="accent3">
                    <a:lumMod val="50000"/>
                  </a:schemeClr>
                </a:solidFill>
                <a:latin typeface="Berlin Sans FB Demi" panose="020E0802020502020306" pitchFamily="34" charset="0"/>
                <a:cs typeface="Arabic Typesetting" panose="03020402040406030203" pitchFamily="66" charset="-78"/>
              </a:rPr>
              <a:t>Expert Observation:</a:t>
            </a:r>
            <a:endParaRPr lang="en-US" sz="3200" b="1" dirty="0">
              <a:solidFill>
                <a:schemeClr val="accent3">
                  <a:lumMod val="50000"/>
                </a:schemeClr>
              </a:solidFill>
              <a:latin typeface="Berlin Sans FB Demi" panose="020E0802020502020306" pitchFamily="34" charset="0"/>
              <a:cs typeface="Arabic Typesetting" panose="03020402040406030203" pitchFamily="66" charset="-78"/>
            </a:endParaRPr>
          </a:p>
        </p:txBody>
      </p:sp>
    </p:spTree>
    <p:extLst>
      <p:ext uri="{BB962C8B-B14F-4D97-AF65-F5344CB8AC3E}">
        <p14:creationId xmlns:p14="http://schemas.microsoft.com/office/powerpoint/2010/main" val="4026142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Lifting the current ban on federal funding will not make a difference</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Lifting the ban on federal funding is </a:t>
            </a:r>
            <a:r>
              <a:rPr lang="en-US" dirty="0" smtClean="0">
                <a:latin typeface="Segoe UI" pitchFamily="34" charset="0"/>
                <a:ea typeface="Segoe UI" pitchFamily="34" charset="0"/>
                <a:cs typeface="Segoe UI" pitchFamily="34" charset="0"/>
              </a:rPr>
              <a:t>important to maintain SSPs</a:t>
            </a:r>
            <a:endParaRPr lang="en-US" dirty="0" smtClean="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1" name="Content Placeholder 2"/>
          <p:cNvSpPr>
            <a:spLocks noGrp="1"/>
          </p:cNvSpPr>
          <p:nvPr>
            <p:ph idx="1"/>
          </p:nvPr>
        </p:nvSpPr>
        <p:spPr>
          <a:xfrm>
            <a:off x="381000" y="2759830"/>
            <a:ext cx="8123238" cy="3183770"/>
          </a:xfrm>
        </p:spPr>
        <p:txBody>
          <a:bodyPr>
            <a:normAutofit fontScale="92500" lnSpcReduction="20000"/>
          </a:bodyPr>
          <a:lstStyle/>
          <a:p>
            <a:pPr marL="342900" indent="-342900">
              <a:spcAft>
                <a:spcPts val="600"/>
              </a:spcAft>
              <a:buFont typeface="Courier New" pitchFamily="49" charset="0"/>
              <a:buChar char="o"/>
            </a:pPr>
            <a:r>
              <a:rPr lang="en-US" dirty="0" smtClean="0">
                <a:effectLst/>
                <a:latin typeface="Calibri" pitchFamily="34" charset="0"/>
                <a:cs typeface="Calibri" pitchFamily="34" charset="0"/>
              </a:rPr>
              <a:t>F</a:t>
            </a:r>
            <a:r>
              <a:rPr lang="en-US" dirty="0" smtClean="0">
                <a:latin typeface="Calibri" pitchFamily="34" charset="0"/>
                <a:cs typeface="Calibri" pitchFamily="34" charset="0"/>
              </a:rPr>
              <a:t>ederal dollars open doors</a:t>
            </a:r>
            <a:r>
              <a:rPr lang="en-US" b="0" dirty="0" smtClean="0">
                <a:latin typeface="Calibri" pitchFamily="34" charset="0"/>
                <a:cs typeface="Calibri" pitchFamily="34" charset="0"/>
              </a:rPr>
              <a:t>. Federal funding is often perceived by other donors as a "seal of </a:t>
            </a:r>
            <a:r>
              <a:rPr lang="en-US" b="0" dirty="0" smtClean="0">
                <a:latin typeface="Calibri" pitchFamily="34" charset="0"/>
                <a:cs typeface="Calibri" pitchFamily="34" charset="0"/>
              </a:rPr>
              <a:t>approval,” </a:t>
            </a:r>
            <a:r>
              <a:rPr lang="en-US" b="0" dirty="0" smtClean="0">
                <a:latin typeface="Calibri" pitchFamily="34" charset="0"/>
                <a:cs typeface="Calibri" pitchFamily="34" charset="0"/>
              </a:rPr>
              <a:t>leading to new funding streams. Federal grantees can also receive extensive technical assistance at no cost.</a:t>
            </a:r>
            <a:r>
              <a:rPr lang="en-US" b="0" baseline="30000" dirty="0" smtClean="0">
                <a:latin typeface="Calibri" pitchFamily="34" charset="0"/>
                <a:cs typeface="Calibri" pitchFamily="34" charset="0"/>
              </a:rPr>
              <a:t>1</a:t>
            </a:r>
            <a:r>
              <a:rPr lang="en-US" b="0" dirty="0" smtClean="0">
                <a:latin typeface="Calibri" pitchFamily="34" charset="0"/>
                <a:cs typeface="Calibri" pitchFamily="34" charset="0"/>
              </a:rPr>
              <a:t>  </a:t>
            </a:r>
          </a:p>
          <a:p>
            <a:pPr marL="342900" indent="-342900">
              <a:spcAft>
                <a:spcPts val="600"/>
              </a:spcAft>
              <a:buFont typeface="Courier New" pitchFamily="49" charset="0"/>
              <a:buChar char="o"/>
            </a:pPr>
            <a:r>
              <a:rPr lang="en-US" dirty="0" smtClean="0">
                <a:latin typeface="Calibri" pitchFamily="34" charset="0"/>
                <a:cs typeface="Calibri" pitchFamily="34" charset="0"/>
              </a:rPr>
              <a:t>State and local budgets are dwindling</a:t>
            </a:r>
            <a:r>
              <a:rPr lang="en-US" b="0" dirty="0" smtClean="0">
                <a:latin typeface="Calibri" pitchFamily="34" charset="0"/>
                <a:cs typeface="Calibri" pitchFamily="34" charset="0"/>
              </a:rPr>
              <a:t>. This means that federal dollars </a:t>
            </a:r>
            <a:r>
              <a:rPr lang="en-US" b="0" dirty="0" smtClean="0">
                <a:latin typeface="Calibri" pitchFamily="34" charset="0"/>
                <a:cs typeface="Calibri" pitchFamily="34" charset="0"/>
              </a:rPr>
              <a:t>are important in maintaining and expanding existing </a:t>
            </a:r>
            <a:r>
              <a:rPr lang="en-US" b="0" dirty="0" smtClean="0">
                <a:latin typeface="Calibri" pitchFamily="34" charset="0"/>
                <a:cs typeface="Calibri" pitchFamily="34" charset="0"/>
              </a:rPr>
              <a:t>services.</a:t>
            </a:r>
          </a:p>
          <a:p>
            <a:pPr marL="342900" indent="-342900">
              <a:buFont typeface="Courier New" pitchFamily="49" charset="0"/>
              <a:buChar char="o"/>
            </a:pPr>
            <a:r>
              <a:rPr lang="en-US" dirty="0" smtClean="0">
                <a:latin typeface="Calibri" pitchFamily="34" charset="0"/>
                <a:cs typeface="Calibri" pitchFamily="34" charset="0"/>
              </a:rPr>
              <a:t>It's about local control</a:t>
            </a:r>
            <a:r>
              <a:rPr lang="en-US" b="0" dirty="0" smtClean="0">
                <a:latin typeface="Calibri" pitchFamily="34" charset="0"/>
                <a:cs typeface="Calibri" pitchFamily="34" charset="0"/>
              </a:rPr>
              <a:t>. </a:t>
            </a:r>
            <a:r>
              <a:rPr lang="en-US" b="0" dirty="0" smtClean="0">
                <a:latin typeface="Calibri" pitchFamily="34" charset="0"/>
                <a:cs typeface="Calibri" pitchFamily="34" charset="0"/>
              </a:rPr>
              <a:t>State and local decision makers should have flexibility in the use of federal funds to address local health concerns.</a:t>
            </a:r>
            <a:endParaRPr lang="en-US" b="0" dirty="0" smtClean="0">
              <a:latin typeface="Calibri" pitchFamily="34" charset="0"/>
              <a:cs typeface="Calibri" pitchFamily="34" charset="0"/>
            </a:endParaRPr>
          </a:p>
        </p:txBody>
      </p:sp>
      <p:sp>
        <p:nvSpPr>
          <p:cNvPr id="12" name="TextBox 11"/>
          <p:cNvSpPr txBox="1"/>
          <p:nvPr/>
        </p:nvSpPr>
        <p:spPr>
          <a:xfrm>
            <a:off x="0" y="6136186"/>
            <a:ext cx="9140328" cy="230832"/>
          </a:xfrm>
          <a:prstGeom prst="rect">
            <a:avLst/>
          </a:prstGeom>
          <a:noFill/>
        </p:spPr>
        <p:txBody>
          <a:bodyPr wrap="square" rtlCol="0">
            <a:spAutoFit/>
          </a:bodyPr>
          <a:lstStyle/>
          <a:p>
            <a:r>
              <a:rPr lang="en-US" sz="900" baseline="30000" dirty="0" smtClean="0">
                <a:latin typeface="Calibri" pitchFamily="34" charset="0"/>
                <a:cs typeface="Calibri" pitchFamily="34" charset="0"/>
              </a:rPr>
              <a:t>1</a:t>
            </a:r>
            <a:r>
              <a:rPr lang="en-US" sz="900" dirty="0">
                <a:latin typeface="Calibri" pitchFamily="34" charset="0"/>
                <a:cs typeface="Calibri" pitchFamily="34" charset="0"/>
              </a:rPr>
              <a:t>Bob Baxter, Director of Addiction and Educational Services, </a:t>
            </a:r>
            <a:r>
              <a:rPr lang="en-US" sz="900" dirty="0" smtClean="0">
                <a:latin typeface="Calibri" pitchFamily="34" charset="0"/>
                <a:cs typeface="Calibri" pitchFamily="34" charset="0"/>
              </a:rPr>
              <a:t>NJCRI</a:t>
            </a:r>
            <a:endParaRPr lang="en-US" sz="900" baseline="30000" dirty="0">
              <a:latin typeface="Calibri" pitchFamily="34" charset="0"/>
              <a:cs typeface="Calibri" pitchFamily="34" charset="0"/>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82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a:latin typeface="Segoe UI" pitchFamily="34" charset="0"/>
                <a:ea typeface="Segoe UI" pitchFamily="34" charset="0"/>
                <a:cs typeface="Segoe UI" pitchFamily="34" charset="0"/>
              </a:rPr>
              <a:t>Lifting the current ban on federal funding will not make a difference</a:t>
            </a: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290" y="3009900"/>
            <a:ext cx="25908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7"/>
          <p:cNvSpPr>
            <a:spLocks noGrp="1"/>
          </p:cNvSpPr>
          <p:nvPr>
            <p:ph sz="half" idx="2"/>
          </p:nvPr>
        </p:nvSpPr>
        <p:spPr>
          <a:xfrm>
            <a:off x="4404360" y="2342752"/>
            <a:ext cx="4267200" cy="3905648"/>
          </a:xfrm>
        </p:spPr>
        <p:txBody>
          <a:bodyPr>
            <a:normAutofit fontScale="77500" lnSpcReduction="20000"/>
          </a:bodyPr>
          <a:lstStyle/>
          <a:p>
            <a:pPr marL="0" indent="0">
              <a:buNone/>
            </a:pPr>
            <a:r>
              <a:rPr lang="en-US" i="1" dirty="0" smtClean="0">
                <a:latin typeface="Calibri" pitchFamily="34" charset="0"/>
                <a:cs typeface="Calibri" pitchFamily="34" charset="0"/>
              </a:rPr>
              <a:t>“By restoring the ban on federal funding for syringe exchange, members of Congress undoubtedly believed they were striking a blow against drug use. As extensive experience has shown, nothing could be further from the truth. By withholding funding for syringe exchange, Congress has made our communities less safe, made police officers and medical responders unsafe, undermined a vital bridge to drug treatment, and hindered national efforts to address public health problems such as HIV and hepatitis C.”</a:t>
            </a:r>
          </a:p>
          <a:p>
            <a:pPr marL="0" indent="0">
              <a:buNone/>
            </a:pPr>
            <a:endParaRPr lang="en-US" dirty="0">
              <a:latin typeface="Calibri" pitchFamily="34" charset="0"/>
              <a:cs typeface="Calibri" pitchFamily="34" charset="0"/>
            </a:endParaRPr>
          </a:p>
          <a:p>
            <a:pPr marL="0" indent="0">
              <a:buNone/>
            </a:pPr>
            <a:r>
              <a:rPr lang="en-US" sz="2100" dirty="0" smtClean="0">
                <a:latin typeface="Calibri" pitchFamily="34" charset="0"/>
                <a:cs typeface="Calibri" pitchFamily="34" charset="0"/>
              </a:rPr>
              <a:t>- Chief James </a:t>
            </a:r>
            <a:r>
              <a:rPr lang="en-US" sz="2100" dirty="0" err="1" smtClean="0">
                <a:latin typeface="Calibri" pitchFamily="34" charset="0"/>
                <a:cs typeface="Calibri" pitchFamily="34" charset="0"/>
              </a:rPr>
              <a:t>Pugel</a:t>
            </a:r>
            <a:r>
              <a:rPr lang="en-US" sz="2100" dirty="0" smtClean="0">
                <a:latin typeface="Calibri" pitchFamily="34" charset="0"/>
                <a:cs typeface="Calibri" pitchFamily="34" charset="0"/>
              </a:rPr>
              <a:t>, Seattle Police Department</a:t>
            </a:r>
          </a:p>
        </p:txBody>
      </p:sp>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Lifting the ban on federal funding is </a:t>
            </a:r>
            <a:r>
              <a:rPr lang="en-US" dirty="0" smtClean="0">
                <a:latin typeface="Segoe UI" pitchFamily="34" charset="0"/>
                <a:ea typeface="Segoe UI" pitchFamily="34" charset="0"/>
                <a:cs typeface="Segoe UI" pitchFamily="34" charset="0"/>
              </a:rPr>
              <a:t>important to </a:t>
            </a:r>
            <a:r>
              <a:rPr lang="en-US" dirty="0" smtClean="0">
                <a:latin typeface="Segoe UI" pitchFamily="34" charset="0"/>
                <a:ea typeface="Segoe UI" pitchFamily="34" charset="0"/>
                <a:cs typeface="Segoe UI" pitchFamily="34" charset="0"/>
              </a:rPr>
              <a:t>maintain SSPs</a:t>
            </a:r>
          </a:p>
        </p:txBody>
      </p:sp>
      <p:sp>
        <p:nvSpPr>
          <p:cNvPr id="13" name="TextBox 12"/>
          <p:cNvSpPr txBox="1"/>
          <p:nvPr/>
        </p:nvSpPr>
        <p:spPr>
          <a:xfrm>
            <a:off x="229900" y="2278964"/>
            <a:ext cx="3808700" cy="584775"/>
          </a:xfrm>
          <a:prstGeom prst="rect">
            <a:avLst/>
          </a:prstGeom>
          <a:solidFill>
            <a:srgbClr val="FDFCD4"/>
          </a:solidFill>
          <a:ln w="38100">
            <a:solidFill>
              <a:schemeClr val="accent3">
                <a:lumMod val="50000"/>
              </a:schemeClr>
            </a:solidFill>
            <a:prstDash val="sysDash"/>
          </a:ln>
        </p:spPr>
        <p:txBody>
          <a:bodyPr wrap="square" rtlCol="0">
            <a:spAutoFit/>
          </a:bodyPr>
          <a:lstStyle/>
          <a:p>
            <a:r>
              <a:rPr lang="en-US" sz="3200" b="1" dirty="0" smtClean="0">
                <a:solidFill>
                  <a:schemeClr val="accent3">
                    <a:lumMod val="50000"/>
                  </a:schemeClr>
                </a:solidFill>
                <a:latin typeface="Berlin Sans FB Demi" panose="020E0802020502020306" pitchFamily="34" charset="0"/>
                <a:cs typeface="Arabic Typesetting" panose="03020402040406030203" pitchFamily="66" charset="-78"/>
              </a:rPr>
              <a:t>Expert Observation:</a:t>
            </a:r>
            <a:endParaRPr lang="en-US" sz="3200" b="1" dirty="0">
              <a:solidFill>
                <a:schemeClr val="accent3">
                  <a:lumMod val="50000"/>
                </a:schemeClr>
              </a:solidFill>
              <a:latin typeface="Berlin Sans FB Demi" panose="020E0802020502020306" pitchFamily="34" charset="0"/>
              <a:cs typeface="Arabic Typesetting" panose="03020402040406030203" pitchFamily="66" charset="-78"/>
            </a:endParaRP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Lifting the current ban on federal funding will not make a difference</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Lifting the ban on federal funding is </a:t>
            </a:r>
            <a:r>
              <a:rPr lang="en-US" dirty="0" smtClean="0">
                <a:latin typeface="Segoe UI" pitchFamily="34" charset="0"/>
                <a:ea typeface="Segoe UI" pitchFamily="34" charset="0"/>
                <a:cs typeface="Segoe UI" pitchFamily="34" charset="0"/>
              </a:rPr>
              <a:t>important to </a:t>
            </a:r>
            <a:r>
              <a:rPr lang="en-US" dirty="0" smtClean="0">
                <a:latin typeface="Segoe UI" pitchFamily="34" charset="0"/>
                <a:ea typeface="Segoe UI" pitchFamily="34" charset="0"/>
                <a:cs typeface="Segoe UI" pitchFamily="34" charset="0"/>
              </a:rPr>
              <a:t>maintain SSPs</a:t>
            </a: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2"/>
          <p:cNvSpPr>
            <a:spLocks noGrp="1"/>
          </p:cNvSpPr>
          <p:nvPr>
            <p:ph idx="1"/>
          </p:nvPr>
        </p:nvSpPr>
        <p:spPr>
          <a:xfrm>
            <a:off x="457200" y="2784646"/>
            <a:ext cx="8229600" cy="2930354"/>
          </a:xfrm>
        </p:spPr>
        <p:txBody>
          <a:bodyPr>
            <a:normAutofit fontScale="70000" lnSpcReduction="20000"/>
          </a:bodyPr>
          <a:lstStyle/>
          <a:p>
            <a:pPr marL="1588" lvl="0"/>
            <a:r>
              <a:rPr lang="en-US" i="1" dirty="0" smtClean="0">
                <a:effectLst/>
                <a:latin typeface="Calibri" pitchFamily="34" charset="0"/>
                <a:cs typeface="Calibri" pitchFamily="34" charset="0"/>
              </a:rPr>
              <a:t>“</a:t>
            </a:r>
            <a:r>
              <a:rPr lang="en-US" sz="2600" b="0" i="1" dirty="0">
                <a:solidFill>
                  <a:prstClr val="black"/>
                </a:solidFill>
                <a:latin typeface="Calibri" pitchFamily="34" charset="0"/>
                <a:cs typeface="Calibri" pitchFamily="34" charset="0"/>
              </a:rPr>
              <a:t>Ending the ban on the use of federal funds for syringe services programs remains an urgent priority for the public health, HIV/AIDS, viral hepatitis, and harm reduction communities.  Sustaining and expanding access to sterile syringes and comprehensive services for people who inject drugs is of vital importance to disease control efforts, as state and local jurisdictions struggle to adequately resource these programs as they confront new challenges and growing demand. </a:t>
            </a:r>
            <a:r>
              <a:rPr lang="en-US" sz="2600" i="1" dirty="0">
                <a:solidFill>
                  <a:prstClr val="black"/>
                </a:solidFill>
                <a:latin typeface="Calibri" pitchFamily="34" charset="0"/>
                <a:cs typeface="Calibri" pitchFamily="34" charset="0"/>
              </a:rPr>
              <a:t>We are extremely concerned that the FY 2012 federal funding ban may worsen access to HIV testing and prevention interventions for this key risk group, exacerbate HIV-related racial and ethnic health disparities among injection drug users, and jeopardize our ability to meet the goals of the [National HIV/AIDS Strategy]</a:t>
            </a:r>
            <a:r>
              <a:rPr lang="en-US" sz="2600" b="0" i="1" dirty="0">
                <a:solidFill>
                  <a:prstClr val="black"/>
                </a:solidFill>
                <a:latin typeface="Calibri" pitchFamily="34" charset="0"/>
                <a:cs typeface="Calibri" pitchFamily="34" charset="0"/>
              </a:rPr>
              <a:t>.”</a:t>
            </a:r>
          </a:p>
          <a:p>
            <a:pPr marL="1588" lvl="0"/>
            <a:endParaRPr lang="en-US" sz="1300" b="0" dirty="0">
              <a:solidFill>
                <a:prstClr val="black"/>
              </a:solidFill>
              <a:latin typeface="Calibri" pitchFamily="34" charset="0"/>
              <a:cs typeface="Calibri" pitchFamily="34" charset="0"/>
            </a:endParaRPr>
          </a:p>
          <a:p>
            <a:pPr marL="1588" lvl="0"/>
            <a:r>
              <a:rPr lang="en-US" sz="2600" b="0" dirty="0">
                <a:solidFill>
                  <a:prstClr val="black"/>
                </a:solidFill>
                <a:latin typeface="Calibri" pitchFamily="34" charset="0"/>
                <a:cs typeface="Calibri" pitchFamily="34" charset="0"/>
              </a:rPr>
              <a:t>- PACHA Syringe Exchange Letter to President Obama, May 17, 2012</a:t>
            </a:r>
            <a:r>
              <a:rPr lang="en-US" sz="2600" b="0" baseline="30000" dirty="0">
                <a:solidFill>
                  <a:prstClr val="black"/>
                </a:solidFill>
                <a:latin typeface="Calibri" pitchFamily="34" charset="0"/>
                <a:cs typeface="Calibri" pitchFamily="34" charset="0"/>
              </a:rPr>
              <a:t>1</a:t>
            </a:r>
            <a:endParaRPr lang="en-US" sz="2600" b="0" dirty="0">
              <a:solidFill>
                <a:prstClr val="black"/>
              </a:solidFill>
            </a:endParaRPr>
          </a:p>
        </p:txBody>
      </p:sp>
      <p:sp>
        <p:nvSpPr>
          <p:cNvPr id="12" name="TextBox 11"/>
          <p:cNvSpPr txBox="1"/>
          <p:nvPr/>
        </p:nvSpPr>
        <p:spPr>
          <a:xfrm>
            <a:off x="3672" y="6031468"/>
            <a:ext cx="9140328" cy="369332"/>
          </a:xfrm>
          <a:prstGeom prst="rect">
            <a:avLst/>
          </a:prstGeom>
          <a:noFill/>
        </p:spPr>
        <p:txBody>
          <a:bodyPr wrap="square" rtlCol="0">
            <a:spAutoFit/>
          </a:bodyPr>
          <a:lstStyle/>
          <a:p>
            <a:pPr>
              <a:defRPr/>
            </a:pPr>
            <a:r>
              <a:rPr lang="en-US" sz="900" baseline="30000" dirty="0" smtClean="0">
                <a:latin typeface="Calibri" pitchFamily="34" charset="0"/>
                <a:cs typeface="Calibri" pitchFamily="34" charset="0"/>
              </a:rPr>
              <a:t>1</a:t>
            </a:r>
            <a:r>
              <a:rPr lang="en-US" sz="900" dirty="0" smtClean="0"/>
              <a:t>Presidential Advisory </a:t>
            </a:r>
            <a:r>
              <a:rPr lang="en-US" sz="900" dirty="0"/>
              <a:t>Council on HIV/AIDS. </a:t>
            </a:r>
            <a:r>
              <a:rPr lang="en-US" sz="900" dirty="0" smtClean="0"/>
              <a:t>(2012</a:t>
            </a:r>
            <a:r>
              <a:rPr lang="en-US" sz="900" dirty="0"/>
              <a:t>). </a:t>
            </a:r>
            <a:r>
              <a:rPr lang="en-US" sz="900" dirty="0" smtClean="0"/>
              <a:t>Syringe </a:t>
            </a:r>
            <a:r>
              <a:rPr lang="en-US" sz="900" dirty="0"/>
              <a:t>Exchange Letter to President </a:t>
            </a:r>
            <a:r>
              <a:rPr lang="en-US" sz="900" dirty="0" smtClean="0"/>
              <a:t>Obama. Available </a:t>
            </a:r>
            <a:r>
              <a:rPr lang="en-US" sz="900" dirty="0"/>
              <a:t>at: http://aids.gov/federal-resources/pacha/meetings/2012/may-2012-letter-to-president.pdf.</a:t>
            </a: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29900" y="2278964"/>
            <a:ext cx="3808700" cy="584775"/>
          </a:xfrm>
          <a:prstGeom prst="rect">
            <a:avLst/>
          </a:prstGeom>
          <a:solidFill>
            <a:srgbClr val="FDFCD4"/>
          </a:solidFill>
          <a:ln w="38100">
            <a:solidFill>
              <a:schemeClr val="accent3">
                <a:lumMod val="50000"/>
              </a:schemeClr>
            </a:solidFill>
            <a:prstDash val="sysDash"/>
          </a:ln>
        </p:spPr>
        <p:txBody>
          <a:bodyPr wrap="square" rtlCol="0">
            <a:spAutoFit/>
          </a:bodyPr>
          <a:lstStyle/>
          <a:p>
            <a:r>
              <a:rPr lang="en-US" sz="3200" b="1" dirty="0" smtClean="0">
                <a:solidFill>
                  <a:schemeClr val="accent3">
                    <a:lumMod val="50000"/>
                  </a:schemeClr>
                </a:solidFill>
                <a:latin typeface="Berlin Sans FB Demi" panose="020E0802020502020306" pitchFamily="34" charset="0"/>
                <a:cs typeface="Arabic Typesetting" panose="03020402040406030203" pitchFamily="66" charset="-78"/>
              </a:rPr>
              <a:t>Expert Observation:</a:t>
            </a:r>
            <a:endParaRPr lang="en-US" sz="3200" b="1" dirty="0">
              <a:solidFill>
                <a:schemeClr val="accent3">
                  <a:lumMod val="50000"/>
                </a:schemeClr>
              </a:solidFill>
              <a:latin typeface="Berlin Sans FB Demi" panose="020E0802020502020306" pitchFamily="34" charset="0"/>
              <a:cs typeface="Arabic Typesetting" panose="03020402040406030203" pitchFamily="66" charset="-78"/>
            </a:endParaRPr>
          </a:p>
        </p:txBody>
      </p:sp>
    </p:spTree>
    <p:extLst>
      <p:ext uri="{BB962C8B-B14F-4D97-AF65-F5344CB8AC3E}">
        <p14:creationId xmlns:p14="http://schemas.microsoft.com/office/powerpoint/2010/main" val="3594482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Support of SSPs is unrealistic given the current fiscal crisis</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Lifting the ban on federal funding of SSPs saves money and lives </a:t>
            </a:r>
            <a:r>
              <a:rPr lang="en-US" i="1" dirty="0" smtClean="0">
                <a:latin typeface="Segoe UI" pitchFamily="34" charset="0"/>
                <a:ea typeface="Segoe UI" pitchFamily="34" charset="0"/>
                <a:cs typeface="Segoe UI" pitchFamily="34" charset="0"/>
              </a:rPr>
              <a:t>without costing a dime</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1" name="Content Placeholder 2"/>
          <p:cNvSpPr>
            <a:spLocks noGrp="1"/>
          </p:cNvSpPr>
          <p:nvPr>
            <p:ph idx="1"/>
          </p:nvPr>
        </p:nvSpPr>
        <p:spPr>
          <a:xfrm>
            <a:off x="356145" y="2909953"/>
            <a:ext cx="8428038" cy="2777954"/>
          </a:xfrm>
        </p:spPr>
        <p:txBody>
          <a:bodyPr>
            <a:normAutofit/>
          </a:bodyPr>
          <a:lstStyle/>
          <a:p>
            <a:pPr marL="342900" lvl="0" indent="-342900">
              <a:spcAft>
                <a:spcPts val="600"/>
              </a:spcAft>
              <a:buFont typeface="Courier New" pitchFamily="49" charset="0"/>
              <a:buChar char="o"/>
            </a:pPr>
            <a:r>
              <a:rPr lang="en-US" b="0" dirty="0">
                <a:solidFill>
                  <a:prstClr val="black"/>
                </a:solidFill>
                <a:latin typeface="Calibri" pitchFamily="34" charset="0"/>
                <a:cs typeface="Calibri" pitchFamily="34" charset="0"/>
              </a:rPr>
              <a:t>The cost of lifting the ban on federal funding is </a:t>
            </a:r>
            <a:r>
              <a:rPr lang="en-US" u="sng" dirty="0">
                <a:solidFill>
                  <a:prstClr val="black"/>
                </a:solidFill>
                <a:latin typeface="Calibri" pitchFamily="34" charset="0"/>
                <a:cs typeface="Calibri" pitchFamily="34" charset="0"/>
              </a:rPr>
              <a:t>nothing.</a:t>
            </a:r>
          </a:p>
          <a:p>
            <a:pPr marL="342900" lvl="0" indent="-342900">
              <a:spcAft>
                <a:spcPts val="600"/>
              </a:spcAft>
              <a:buFont typeface="Courier New" pitchFamily="49" charset="0"/>
              <a:buChar char="o"/>
            </a:pPr>
            <a:r>
              <a:rPr lang="en-US" b="0" dirty="0">
                <a:solidFill>
                  <a:prstClr val="black"/>
                </a:solidFill>
                <a:latin typeface="Calibri" pitchFamily="34" charset="0"/>
                <a:cs typeface="Calibri" pitchFamily="34" charset="0"/>
              </a:rPr>
              <a:t>It simply allows localities to spend their federal prevention dollars as they see fit</a:t>
            </a:r>
            <a:r>
              <a:rPr lang="en-US" b="0" dirty="0" smtClean="0">
                <a:solidFill>
                  <a:prstClr val="black"/>
                </a:solidFill>
                <a:latin typeface="Calibri" pitchFamily="34" charset="0"/>
                <a:cs typeface="Calibri" pitchFamily="34" charset="0"/>
              </a:rPr>
              <a:t>.</a:t>
            </a:r>
            <a:endParaRPr lang="en-US" b="0" dirty="0">
              <a:solidFill>
                <a:prstClr val="black"/>
              </a:solidFill>
              <a:latin typeface="Calibri" pitchFamily="34" charset="0"/>
              <a:cs typeface="Calibri" pitchFamily="34" charset="0"/>
            </a:endParaRPr>
          </a:p>
          <a:p>
            <a:pPr marL="342900" lvl="0" indent="-342900">
              <a:spcAft>
                <a:spcPts val="600"/>
              </a:spcAft>
              <a:buFont typeface="Courier New" pitchFamily="49" charset="0"/>
              <a:buChar char="o"/>
            </a:pPr>
            <a:r>
              <a:rPr lang="en-US" b="0" dirty="0" smtClean="0">
                <a:solidFill>
                  <a:prstClr val="black"/>
                </a:solidFill>
                <a:latin typeface="Calibri" pitchFamily="34" charset="0"/>
                <a:cs typeface="Calibri" pitchFamily="34" charset="0"/>
              </a:rPr>
              <a:t>SSPs </a:t>
            </a:r>
            <a:r>
              <a:rPr lang="en-US" b="0" dirty="0">
                <a:solidFill>
                  <a:prstClr val="black"/>
                </a:solidFill>
                <a:latin typeface="Calibri" pitchFamily="34" charset="0"/>
                <a:cs typeface="Calibri" pitchFamily="34" charset="0"/>
              </a:rPr>
              <a:t>are highly cost-effective, saving an average of $3-7 for every $1 spent. Supporting cost-effective programs is especially important during fiscal </a:t>
            </a:r>
            <a:r>
              <a:rPr lang="en-US" b="0" dirty="0" smtClean="0">
                <a:solidFill>
                  <a:prstClr val="black"/>
                </a:solidFill>
                <a:latin typeface="Calibri" pitchFamily="34" charset="0"/>
                <a:cs typeface="Calibri" pitchFamily="34" charset="0"/>
              </a:rPr>
              <a:t>crises.</a:t>
            </a:r>
            <a:r>
              <a:rPr lang="en-US" b="0" baseline="30000" dirty="0">
                <a:solidFill>
                  <a:prstClr val="black"/>
                </a:solidFill>
                <a:latin typeface="Calibri" pitchFamily="34" charset="0"/>
                <a:cs typeface="Calibri" pitchFamily="34" charset="0"/>
              </a:rPr>
              <a:t>1</a:t>
            </a:r>
            <a:endParaRPr lang="en-US" b="0" dirty="0">
              <a:solidFill>
                <a:prstClr val="black"/>
              </a:solidFill>
              <a:latin typeface="Calibri" pitchFamily="34" charset="0"/>
              <a:cs typeface="Calibri" pitchFamily="34" charset="0"/>
            </a:endParaRPr>
          </a:p>
        </p:txBody>
      </p:sp>
      <p:sp>
        <p:nvSpPr>
          <p:cNvPr id="12" name="TextBox 11"/>
          <p:cNvSpPr txBox="1"/>
          <p:nvPr/>
        </p:nvSpPr>
        <p:spPr>
          <a:xfrm>
            <a:off x="0" y="5936681"/>
            <a:ext cx="9140328" cy="507831"/>
          </a:xfrm>
          <a:prstGeom prst="rect">
            <a:avLst/>
          </a:prstGeom>
          <a:noFill/>
        </p:spPr>
        <p:txBody>
          <a:bodyPr wrap="square" rtlCol="0">
            <a:spAutoFit/>
          </a:bodyPr>
          <a:lstStyle/>
          <a:p>
            <a:r>
              <a:rPr lang="en-US" sz="900" baseline="30000" dirty="0">
                <a:latin typeface="Calibri" pitchFamily="34" charset="0"/>
              </a:rPr>
              <a:t>1</a:t>
            </a:r>
            <a:r>
              <a:rPr lang="en-US" sz="900" dirty="0"/>
              <a:t>Nguyen, T. Q., Weir, B. W., Pinkerton, S. D., Des </a:t>
            </a:r>
            <a:r>
              <a:rPr lang="en-US" sz="900" dirty="0" err="1"/>
              <a:t>Jarlais</a:t>
            </a:r>
            <a:r>
              <a:rPr lang="en-US" sz="900" dirty="0"/>
              <a:t>, D.C., &amp; </a:t>
            </a:r>
            <a:r>
              <a:rPr lang="en-US" sz="900" dirty="0" err="1"/>
              <a:t>Holtgrave</a:t>
            </a:r>
            <a:r>
              <a:rPr lang="en-US" sz="900" dirty="0"/>
              <a:t>, D. (2012). Increasing investment in syringe exchange is cost-saving HIV prevention: modeling hypothetical syringe coverage levels in the United States (MOAE0204). Presented at the XIX International AIDS Conference, Washington, D.C. Session available online at http://pag.aids2012.org/</a:t>
            </a:r>
            <a:r>
              <a:rPr lang="en-US" sz="900" dirty="0" err="1"/>
              <a:t>PAGMaterial</a:t>
            </a:r>
            <a:r>
              <a:rPr lang="en-US" sz="900" dirty="0"/>
              <a:t>/PPT/1064_1420/tnsepcostsavingiac2012.pptx</a:t>
            </a:r>
            <a:r>
              <a:rPr lang="en-US" sz="900" dirty="0" smtClean="0"/>
              <a:t>..</a:t>
            </a:r>
            <a:endParaRPr lang="en-US" sz="900"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82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idx="1"/>
          </p:nvPr>
        </p:nvSpPr>
        <p:spPr>
          <a:xfrm>
            <a:off x="2438400" y="1101634"/>
            <a:ext cx="6629399" cy="921304"/>
          </a:xfrm>
        </p:spPr>
        <p:txBody>
          <a:bodyPr anchor="ctr">
            <a:noAutofit/>
          </a:bodyPr>
          <a:lstStyle/>
          <a:p>
            <a:r>
              <a:rPr lang="en-US" sz="3200" dirty="0" smtClean="0">
                <a:latin typeface="Segoe UI" pitchFamily="34" charset="0"/>
                <a:ea typeface="Segoe UI" pitchFamily="34" charset="0"/>
                <a:cs typeface="Segoe UI" pitchFamily="34" charset="0"/>
              </a:rPr>
              <a:t>Our work is far from over</a:t>
            </a:r>
            <a:endParaRPr lang="en-US" sz="3200"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1" name="Content Placeholder 7"/>
          <p:cNvSpPr>
            <a:spLocks noGrp="1"/>
          </p:cNvSpPr>
          <p:nvPr>
            <p:ph sz="half" idx="2"/>
          </p:nvPr>
        </p:nvSpPr>
        <p:spPr>
          <a:xfrm>
            <a:off x="0" y="2960728"/>
            <a:ext cx="5225668" cy="3287672"/>
          </a:xfrm>
        </p:spPr>
        <p:txBody>
          <a:bodyPr>
            <a:normAutofit fontScale="92500" lnSpcReduction="20000"/>
          </a:bodyPr>
          <a:lstStyle/>
          <a:p>
            <a:pPr>
              <a:spcAft>
                <a:spcPts val="600"/>
              </a:spcAft>
              <a:buFont typeface="Courier New" pitchFamily="49" charset="0"/>
              <a:buChar char="o"/>
            </a:pPr>
            <a:r>
              <a:rPr lang="en-US" dirty="0" smtClean="0">
                <a:latin typeface="Calibri" pitchFamily="34" charset="0"/>
                <a:cs typeface="Calibri" pitchFamily="34" charset="0"/>
              </a:rPr>
              <a:t>SSPs do not reach all IDUs. As a result, injection drug use still causes 14% of new HIV infections among women and 7-11% of new infections among men.</a:t>
            </a:r>
            <a:r>
              <a:rPr lang="en-US" baseline="30000" dirty="0" smtClean="0">
                <a:latin typeface="Calibri" pitchFamily="34" charset="0"/>
                <a:cs typeface="Calibri" pitchFamily="34" charset="0"/>
              </a:rPr>
              <a:t>1</a:t>
            </a:r>
            <a:endParaRPr lang="en-US" dirty="0" smtClean="0">
              <a:latin typeface="Calibri" pitchFamily="34" charset="0"/>
              <a:cs typeface="Calibri" pitchFamily="34" charset="0"/>
            </a:endParaRPr>
          </a:p>
          <a:p>
            <a:pPr>
              <a:spcAft>
                <a:spcPts val="600"/>
              </a:spcAft>
              <a:buFont typeface="Courier New" pitchFamily="49" charset="0"/>
              <a:buChar char="o"/>
            </a:pPr>
            <a:r>
              <a:rPr lang="en-US" dirty="0" smtClean="0">
                <a:latin typeface="Calibri" pitchFamily="34" charset="0"/>
                <a:cs typeface="Calibri" pitchFamily="34" charset="0"/>
              </a:rPr>
              <a:t>There are 3.2 million Americans living with hepatitis C, the leading cause of liver transplant in the US.</a:t>
            </a:r>
            <a:r>
              <a:rPr lang="en-US" baseline="30000" dirty="0" smtClean="0">
                <a:latin typeface="Calibri" pitchFamily="34" charset="0"/>
                <a:cs typeface="Calibri" pitchFamily="34" charset="0"/>
              </a:rPr>
              <a:t>2,3</a:t>
            </a:r>
            <a:endParaRPr lang="en-US" dirty="0" smtClean="0">
              <a:latin typeface="Calibri" pitchFamily="34" charset="0"/>
              <a:cs typeface="Calibri" pitchFamily="34" charset="0"/>
            </a:endParaRPr>
          </a:p>
          <a:p>
            <a:pPr>
              <a:spcAft>
                <a:spcPts val="600"/>
              </a:spcAft>
              <a:buFont typeface="Courier New" pitchFamily="49" charset="0"/>
              <a:buChar char="o"/>
            </a:pPr>
            <a:r>
              <a:rPr lang="en-US" dirty="0" smtClean="0">
                <a:latin typeface="Calibri" pitchFamily="34" charset="0"/>
                <a:cs typeface="Calibri" pitchFamily="34" charset="0"/>
              </a:rPr>
              <a:t>More Americans ages 25 to 64 lose their lives to drug overdose than motor-vehicle crashes.</a:t>
            </a:r>
            <a:r>
              <a:rPr lang="en-US" baseline="30000" dirty="0" smtClean="0">
                <a:latin typeface="Calibri" pitchFamily="34" charset="0"/>
                <a:cs typeface="Calibri" pitchFamily="34" charset="0"/>
              </a:rPr>
              <a:t>4</a:t>
            </a:r>
            <a:endParaRPr lang="en-US" dirty="0">
              <a:cs typeface="Calibri" pitchFamily="34" charset="0"/>
            </a:endParaRPr>
          </a:p>
        </p:txBody>
      </p:sp>
      <p:sp>
        <p:nvSpPr>
          <p:cNvPr id="13" name="TextBox 12"/>
          <p:cNvSpPr txBox="1"/>
          <p:nvPr/>
        </p:nvSpPr>
        <p:spPr>
          <a:xfrm>
            <a:off x="5257801" y="5343794"/>
            <a:ext cx="3882032" cy="1077218"/>
          </a:xfrm>
          <a:prstGeom prst="rect">
            <a:avLst/>
          </a:prstGeom>
          <a:noFill/>
        </p:spPr>
        <p:txBody>
          <a:bodyPr wrap="square" rtlCol="0">
            <a:spAutoFit/>
          </a:bodyPr>
          <a:lstStyle/>
          <a:p>
            <a:pPr defTabSz="932839"/>
            <a:r>
              <a:rPr lang="en-US" sz="800" baseline="30000" dirty="0">
                <a:latin typeface="Calibri" pitchFamily="34" charset="0"/>
                <a:cs typeface="Calibri" pitchFamily="34" charset="0"/>
              </a:rPr>
              <a:t>1</a:t>
            </a:r>
            <a:r>
              <a:rPr lang="en-US" sz="800" dirty="0">
                <a:latin typeface="Calibri" pitchFamily="34" charset="0"/>
                <a:cs typeface="Calibri" pitchFamily="34" charset="0"/>
              </a:rPr>
              <a:t>CDC. (2012). HIV Surveillance in Injection Drug Users (through 2010). Available at: http://www.cdc.gov/hiv/idu/resources/slides/slides/HIV_injection_drug_users.pdf.</a:t>
            </a:r>
          </a:p>
          <a:p>
            <a:pPr defTabSz="932839"/>
            <a:r>
              <a:rPr lang="en-US" sz="800" baseline="30000" dirty="0">
                <a:latin typeface="Calibri" pitchFamily="34" charset="0"/>
                <a:cs typeface="Calibri" pitchFamily="34" charset="0"/>
              </a:rPr>
              <a:t>2</a:t>
            </a:r>
            <a:r>
              <a:rPr lang="en-US" sz="800" dirty="0">
                <a:latin typeface="Calibri" pitchFamily="34" charset="0"/>
                <a:cs typeface="Calibri" pitchFamily="34" charset="0"/>
              </a:rPr>
              <a:t>CDC. (2012). Hepatitis C for Health Professionals: Overview and Statistics. Available at: http://www.cdc.gov/hepatitis/HCV/HCVfaq.htm.</a:t>
            </a:r>
          </a:p>
          <a:p>
            <a:pPr defTabSz="932839"/>
            <a:r>
              <a:rPr lang="en-US" sz="800" baseline="30000" dirty="0">
                <a:latin typeface="Calibri" pitchFamily="34" charset="0"/>
                <a:cs typeface="Calibri" pitchFamily="34" charset="0"/>
              </a:rPr>
              <a:t>3</a:t>
            </a:r>
            <a:r>
              <a:rPr lang="en-US" sz="800" dirty="0">
                <a:latin typeface="Calibri" pitchFamily="34" charset="0"/>
                <a:cs typeface="Calibri" pitchFamily="34" charset="0"/>
              </a:rPr>
              <a:t>National Digestive Diseases Information Clearinghouse. (2012). Liver Transplantation. Available at: http://digestive.niddk.nih.gov/ddiseases/pubs/livertransplant/</a:t>
            </a:r>
          </a:p>
          <a:p>
            <a:pPr defTabSz="932839">
              <a:defRPr/>
            </a:pPr>
            <a:r>
              <a:rPr lang="en-US" sz="800" baseline="30000" dirty="0">
                <a:latin typeface="Calibri" pitchFamily="34" charset="0"/>
                <a:cs typeface="Calibri" pitchFamily="34" charset="0"/>
              </a:rPr>
              <a:t>4</a:t>
            </a:r>
            <a:r>
              <a:rPr lang="en-US" sz="800" dirty="0">
                <a:latin typeface="Calibri" pitchFamily="34" charset="0"/>
                <a:cs typeface="Calibri" pitchFamily="34" charset="0"/>
              </a:rPr>
              <a:t>CDC. (2013). </a:t>
            </a:r>
            <a:r>
              <a:rPr lang="en-US" sz="800" dirty="0"/>
              <a:t>Drug Overdose in the United States: Fact Sheet</a:t>
            </a:r>
            <a:r>
              <a:rPr lang="en-US" sz="800" dirty="0">
                <a:latin typeface="Calibri" pitchFamily="34" charset="0"/>
                <a:cs typeface="Calibri" pitchFamily="34" charset="0"/>
              </a:rPr>
              <a:t>. Available at: http://www.cdc.gov/homeandrecreationalsafety/overdose/facts.html</a:t>
            </a:r>
          </a:p>
        </p:txBody>
      </p:sp>
      <p:pic>
        <p:nvPicPr>
          <p:cNvPr id="3083" name="Picture 11" descr="C:\Users\ericak\AppData\Local\Microsoft\Windows\Temporary Internet Files\Content.IE5\V71854CD\MC9001535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2060" y="1905000"/>
            <a:ext cx="2856946" cy="3280694"/>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3"/>
          <p:cNvSpPr txBox="1">
            <a:spLocks/>
          </p:cNvSpPr>
          <p:nvPr/>
        </p:nvSpPr>
        <p:spPr>
          <a:xfrm>
            <a:off x="1981198" y="0"/>
            <a:ext cx="7162801" cy="10668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600" b="1" smtClean="0">
                <a:latin typeface="Segoe UI" pitchFamily="34" charset="0"/>
                <a:ea typeface="Segoe UI" pitchFamily="34" charset="0"/>
                <a:cs typeface="Segoe UI" pitchFamily="34" charset="0"/>
              </a:rPr>
              <a:t>Due to the success of SSPs, our work is done</a:t>
            </a:r>
            <a:endParaRPr lang="en-US" sz="2600" b="1" dirty="0">
              <a:latin typeface="Segoe UI" pitchFamily="34" charset="0"/>
              <a:ea typeface="Segoe UI" pitchFamily="34" charset="0"/>
              <a:cs typeface="Segoe UI" pitchFamily="34" charset="0"/>
            </a:endParaRPr>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82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81198" y="0"/>
            <a:ext cx="7162801" cy="1066800"/>
          </a:xfrm>
          <a:ln>
            <a:noFill/>
          </a:ln>
        </p:spPr>
        <p:txBody>
          <a:bodyPr>
            <a:normAutofit/>
          </a:bodyPr>
          <a:lstStyle/>
          <a:p>
            <a:pPr algn="r"/>
            <a:r>
              <a:rPr lang="en-US" sz="2600" b="1" dirty="0" smtClean="0">
                <a:latin typeface="Segoe UI" pitchFamily="34" charset="0"/>
                <a:ea typeface="Segoe UI" pitchFamily="34" charset="0"/>
                <a:cs typeface="Segoe UI" pitchFamily="34" charset="0"/>
              </a:rPr>
              <a:t>Due to the success of SSPs, our work is done</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chor="ctr">
            <a:noAutofit/>
          </a:bodyPr>
          <a:lstStyle/>
          <a:p>
            <a:r>
              <a:rPr lang="en-US" sz="3600" dirty="0" smtClean="0">
                <a:latin typeface="Segoe UI" pitchFamily="34" charset="0"/>
                <a:ea typeface="Segoe UI" pitchFamily="34" charset="0"/>
                <a:cs typeface="Segoe UI" pitchFamily="34" charset="0"/>
              </a:rPr>
              <a:t>YOU can help</a:t>
            </a:r>
            <a:endParaRPr lang="en-US" sz="3600"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pic>
        <p:nvPicPr>
          <p:cNvPr id="11" name="Content Placeholder 4" descr="198277_166922703432795_452131211_n.jpg"/>
          <p:cNvPicPr>
            <a:picLocks noGrp="1" noChangeAspect="1"/>
          </p:cNvPicPr>
          <p:nvPr>
            <p:ph sz="quarter" idx="4"/>
          </p:nvPr>
        </p:nvPicPr>
        <p:blipFill>
          <a:blip r:embed="rId5" cstate="print"/>
          <a:stretch>
            <a:fillRect/>
          </a:stretch>
        </p:blipFill>
        <p:spPr>
          <a:xfrm>
            <a:off x="5257800" y="2590800"/>
            <a:ext cx="3743524" cy="2994819"/>
          </a:xfrm>
          <a:prstGeom prst="rect">
            <a:avLst/>
          </a:prstGeom>
        </p:spPr>
      </p:pic>
      <p:sp>
        <p:nvSpPr>
          <p:cNvPr id="12" name="Content Placeholder 7"/>
          <p:cNvSpPr>
            <a:spLocks noGrp="1"/>
          </p:cNvSpPr>
          <p:nvPr>
            <p:ph sz="half" idx="2"/>
          </p:nvPr>
        </p:nvSpPr>
        <p:spPr>
          <a:xfrm>
            <a:off x="111870" y="2840864"/>
            <a:ext cx="4993530" cy="3463754"/>
          </a:xfrm>
        </p:spPr>
        <p:txBody>
          <a:bodyPr>
            <a:normAutofit fontScale="92500" lnSpcReduction="10000"/>
          </a:bodyPr>
          <a:lstStyle/>
          <a:p>
            <a:pPr>
              <a:spcAft>
                <a:spcPts val="600"/>
              </a:spcAft>
              <a:buFont typeface="Courier New" pitchFamily="49" charset="0"/>
              <a:buChar char="o"/>
            </a:pPr>
            <a:r>
              <a:rPr lang="en-US" b="1" dirty="0" smtClean="0">
                <a:latin typeface="Calibri" pitchFamily="34" charset="0"/>
                <a:cs typeface="Calibri" pitchFamily="34" charset="0"/>
              </a:rPr>
              <a:t>Learn more</a:t>
            </a:r>
            <a:r>
              <a:rPr lang="en-US" dirty="0" smtClean="0">
                <a:latin typeface="Calibri" pitchFamily="34" charset="0"/>
                <a:cs typeface="Calibri" pitchFamily="34" charset="0"/>
              </a:rPr>
              <a:t>: visit </a:t>
            </a:r>
            <a:r>
              <a:rPr lang="en-US" dirty="0" smtClean="0">
                <a:solidFill>
                  <a:srgbClr val="0070C0"/>
                </a:solidFill>
                <a:latin typeface="Calibri" pitchFamily="34" charset="0"/>
                <a:cs typeface="Calibri" pitchFamily="34" charset="0"/>
              </a:rPr>
              <a:t>amfar.org/</a:t>
            </a:r>
            <a:r>
              <a:rPr lang="en-US" dirty="0" err="1" smtClean="0">
                <a:solidFill>
                  <a:srgbClr val="0070C0"/>
                </a:solidFill>
                <a:latin typeface="Calibri" pitchFamily="34" charset="0"/>
                <a:cs typeface="Calibri" pitchFamily="34" charset="0"/>
              </a:rPr>
              <a:t>endtheban</a:t>
            </a:r>
            <a:r>
              <a:rPr lang="en-US" dirty="0" smtClean="0">
                <a:latin typeface="Calibri" pitchFamily="34" charset="0"/>
                <a:cs typeface="Calibri" pitchFamily="34" charset="0"/>
              </a:rPr>
              <a:t> and </a:t>
            </a:r>
            <a:r>
              <a:rPr lang="en-US" dirty="0" smtClean="0">
                <a:solidFill>
                  <a:srgbClr val="0070C0"/>
                </a:solidFill>
                <a:latin typeface="Calibri" pitchFamily="34" charset="0"/>
                <a:cs typeface="Calibri" pitchFamily="34" charset="0"/>
              </a:rPr>
              <a:t>theexchange.amfar.org</a:t>
            </a:r>
            <a:r>
              <a:rPr lang="en-US" dirty="0" smtClean="0">
                <a:latin typeface="Calibri" pitchFamily="34" charset="0"/>
                <a:cs typeface="Calibri" pitchFamily="34" charset="0"/>
              </a:rPr>
              <a:t>.  Watch the ten-minute movie, “The Exchange,” as well as the shorts, “Dollars &amp; Sense,” “Race &amp; Drugs,” and “Addiction &amp; </a:t>
            </a:r>
            <a:r>
              <a:rPr lang="en-US" dirty="0" smtClean="0">
                <a:latin typeface="Calibri" pitchFamily="34" charset="0"/>
                <a:cs typeface="Calibri" pitchFamily="34" charset="0"/>
              </a:rPr>
              <a:t>You.”</a:t>
            </a:r>
            <a:endParaRPr lang="en-US" dirty="0" smtClean="0">
              <a:solidFill>
                <a:srgbClr val="0070C0"/>
              </a:solidFill>
              <a:latin typeface="Calibri" pitchFamily="34" charset="0"/>
              <a:cs typeface="Calibri" pitchFamily="34" charset="0"/>
            </a:endParaRPr>
          </a:p>
          <a:p>
            <a:pPr>
              <a:buFont typeface="Courier New" pitchFamily="49" charset="0"/>
              <a:buChar char="o"/>
            </a:pPr>
            <a:r>
              <a:rPr lang="en-US" b="1" dirty="0" smtClean="0">
                <a:latin typeface="Calibri" pitchFamily="34" charset="0"/>
                <a:cs typeface="Calibri" pitchFamily="34" charset="0"/>
              </a:rPr>
              <a:t>Sign the petition</a:t>
            </a:r>
            <a:r>
              <a:rPr lang="en-US" dirty="0" smtClean="0">
                <a:latin typeface="Calibri" pitchFamily="34" charset="0"/>
                <a:cs typeface="Calibri" pitchFamily="34" charset="0"/>
              </a:rPr>
              <a:t>:</a:t>
            </a:r>
          </a:p>
          <a:p>
            <a:pPr marL="0" indent="0">
              <a:spcAft>
                <a:spcPts val="600"/>
              </a:spcAft>
              <a:buNone/>
            </a:pPr>
            <a:r>
              <a:rPr lang="en-US" sz="2100" dirty="0" smtClean="0">
                <a:solidFill>
                  <a:srgbClr val="0070C0"/>
                </a:solidFill>
                <a:latin typeface="Calibri" pitchFamily="34" charset="0"/>
                <a:cs typeface="Calibri" pitchFamily="34" charset="0"/>
              </a:rPr>
              <a:t>https://www.surveymonkey.com/s/EndTheBan</a:t>
            </a:r>
          </a:p>
          <a:p>
            <a:pPr>
              <a:spcAft>
                <a:spcPts val="600"/>
              </a:spcAft>
              <a:buFont typeface="Courier New" pitchFamily="49" charset="0"/>
              <a:buChar char="o"/>
            </a:pPr>
            <a:r>
              <a:rPr lang="en-US" b="1" dirty="0" smtClean="0">
                <a:latin typeface="Calibri" pitchFamily="34" charset="0"/>
                <a:cs typeface="Calibri" pitchFamily="34" charset="0"/>
              </a:rPr>
              <a:t>Get the word out:</a:t>
            </a:r>
            <a:r>
              <a:rPr lang="en-US" dirty="0" smtClean="0">
                <a:latin typeface="Calibri" pitchFamily="34" charset="0"/>
                <a:cs typeface="Calibri" pitchFamily="34" charset="0"/>
              </a:rPr>
              <a:t> host a film screening, post the links on </a:t>
            </a:r>
            <a:r>
              <a:rPr lang="en-US" dirty="0" err="1" smtClean="0">
                <a:latin typeface="Calibri" pitchFamily="34" charset="0"/>
                <a:cs typeface="Calibri" pitchFamily="34" charset="0"/>
              </a:rPr>
              <a:t>facebook</a:t>
            </a:r>
            <a:r>
              <a:rPr lang="en-US" dirty="0" smtClean="0">
                <a:latin typeface="Calibri" pitchFamily="34" charset="0"/>
                <a:cs typeface="Calibri" pitchFamily="34" charset="0"/>
              </a:rPr>
              <a:t>, send a tweet, and share on </a:t>
            </a:r>
            <a:r>
              <a:rPr lang="en-US" dirty="0" err="1" smtClean="0">
                <a:latin typeface="Calibri" pitchFamily="34" charset="0"/>
                <a:cs typeface="Calibri" pitchFamily="34" charset="0"/>
              </a:rPr>
              <a:t>listservs</a:t>
            </a:r>
            <a:r>
              <a:rPr lang="en-US" dirty="0" smtClean="0">
                <a:latin typeface="Calibri" pitchFamily="34" charset="0"/>
                <a:cs typeface="Calibri" pitchFamily="34" charset="0"/>
              </a:rPr>
              <a:t>.</a:t>
            </a: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8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SSPs provide a variety of syringe exchange services throughout the country</a:t>
            </a:r>
            <a:endParaRPr lang="en-US" dirty="0">
              <a:latin typeface="Segoe UI" pitchFamily="34" charset="0"/>
              <a:ea typeface="Segoe UI" pitchFamily="34" charset="0"/>
              <a:cs typeface="Segoe UI" pitchFamily="34" charset="0"/>
            </a:endParaRPr>
          </a:p>
        </p:txBody>
      </p:sp>
      <p:sp>
        <p:nvSpPr>
          <p:cNvPr id="8" name="Content Placeholder 7"/>
          <p:cNvSpPr>
            <a:spLocks noGrp="1"/>
          </p:cNvSpPr>
          <p:nvPr>
            <p:ph sz="half" idx="2"/>
          </p:nvPr>
        </p:nvSpPr>
        <p:spPr>
          <a:xfrm>
            <a:off x="215832" y="2840864"/>
            <a:ext cx="4502562" cy="3200400"/>
          </a:xfrm>
        </p:spPr>
        <p:txBody>
          <a:bodyPr>
            <a:normAutofit fontScale="92500" lnSpcReduction="20000"/>
          </a:bodyPr>
          <a:lstStyle/>
          <a:p>
            <a:pPr>
              <a:spcAft>
                <a:spcPts val="600"/>
              </a:spcAft>
              <a:buFont typeface="Courier New" pitchFamily="49" charset="0"/>
              <a:buChar char="o"/>
            </a:pPr>
            <a:r>
              <a:rPr lang="en-US" sz="1900" dirty="0" smtClean="0">
                <a:latin typeface="+mj-lt"/>
                <a:cs typeface="Calibri" pitchFamily="34" charset="0"/>
              </a:rPr>
              <a:t>SSPs distribute free sterile syringes to injection drug users (IDUs), which reduces the likelihood that users will share injecting equipment.</a:t>
            </a:r>
            <a:r>
              <a:rPr lang="en-US" sz="1900" baseline="30000" dirty="0" smtClean="0">
                <a:effectLst/>
                <a:latin typeface="+mj-lt"/>
              </a:rPr>
              <a:t>1</a:t>
            </a:r>
            <a:endParaRPr lang="en-US" sz="1900" dirty="0" smtClean="0">
              <a:latin typeface="+mj-lt"/>
              <a:cs typeface="Calibri" pitchFamily="34" charset="0"/>
            </a:endParaRPr>
          </a:p>
          <a:p>
            <a:pPr>
              <a:spcAft>
                <a:spcPts val="600"/>
              </a:spcAft>
              <a:buFont typeface="Courier New" pitchFamily="49" charset="0"/>
              <a:buChar char="o"/>
            </a:pPr>
            <a:r>
              <a:rPr lang="en-US" sz="1900" dirty="0" smtClean="0">
                <a:latin typeface="+mj-lt"/>
                <a:cs typeface="Calibri" pitchFamily="34" charset="0"/>
              </a:rPr>
              <a:t>SSPs safely dispose of used needles, a service not typically provided by distributors such as pharmacies.</a:t>
            </a:r>
            <a:r>
              <a:rPr lang="en-US" sz="1900" baseline="30000" dirty="0" smtClean="0">
                <a:latin typeface="+mj-lt"/>
              </a:rPr>
              <a:t> </a:t>
            </a:r>
            <a:endParaRPr lang="en-US" sz="1900" dirty="0" smtClean="0">
              <a:latin typeface="+mj-lt"/>
              <a:cs typeface="Calibri" pitchFamily="34" charset="0"/>
            </a:endParaRPr>
          </a:p>
          <a:p>
            <a:pPr>
              <a:spcAft>
                <a:spcPts val="600"/>
              </a:spcAft>
              <a:buFont typeface="Courier New" pitchFamily="49" charset="0"/>
              <a:buChar char="o"/>
            </a:pPr>
            <a:r>
              <a:rPr lang="en-US" sz="1900" dirty="0" smtClean="0">
                <a:latin typeface="+mj-lt"/>
                <a:cs typeface="Calibri" pitchFamily="34" charset="0"/>
              </a:rPr>
              <a:t>SSPs make neighborhoods safer by reducing needle-stick injuries.</a:t>
            </a:r>
            <a:r>
              <a:rPr lang="en-US" sz="1900" baseline="30000" dirty="0" smtClean="0">
                <a:latin typeface="+mj-lt"/>
              </a:rPr>
              <a:t>1</a:t>
            </a:r>
          </a:p>
          <a:p>
            <a:pPr>
              <a:spcAft>
                <a:spcPts val="600"/>
              </a:spcAft>
              <a:buFont typeface="Courier New" pitchFamily="49" charset="0"/>
              <a:buChar char="o"/>
            </a:pPr>
            <a:r>
              <a:rPr lang="en-US" sz="1900" dirty="0" smtClean="0">
                <a:latin typeface="+mj-lt"/>
                <a:ea typeface="Segoe UI" pitchFamily="34" charset="0"/>
                <a:cs typeface="Segoe UI" pitchFamily="34" charset="0"/>
              </a:rPr>
              <a:t>SSPs </a:t>
            </a:r>
            <a:r>
              <a:rPr lang="en-US" sz="1900" dirty="0" smtClean="0">
                <a:latin typeface="+mj-lt"/>
                <a:cs typeface="Calibri" pitchFamily="34" charset="0"/>
              </a:rPr>
              <a:t>operate </a:t>
            </a:r>
            <a:r>
              <a:rPr lang="en-US" sz="1900" dirty="0">
                <a:latin typeface="+mj-lt"/>
                <a:cs typeface="Calibri" pitchFamily="34" charset="0"/>
              </a:rPr>
              <a:t>in 166 cities in 30 states, the District of Columbia, Puerto Rico, and Indian </a:t>
            </a:r>
            <a:r>
              <a:rPr lang="en-US" sz="1900" dirty="0" smtClean="0">
                <a:latin typeface="+mj-lt"/>
                <a:cs typeface="Calibri" pitchFamily="34" charset="0"/>
              </a:rPr>
              <a:t>Nations.</a:t>
            </a:r>
            <a:r>
              <a:rPr lang="en-US" sz="1900" baseline="30000" dirty="0">
                <a:latin typeface="+mj-lt"/>
                <a:cs typeface="Calibri" pitchFamily="34" charset="0"/>
              </a:rPr>
              <a:t>2</a:t>
            </a:r>
            <a:endParaRPr lang="en-US" sz="1900" dirty="0">
              <a:latin typeface="+mj-lt"/>
              <a:cs typeface="Calibri" pitchFamily="34" charset="0"/>
            </a:endParaRPr>
          </a:p>
        </p:txBody>
      </p:sp>
      <p:pic>
        <p:nvPicPr>
          <p:cNvPr id="11" name="Content Placeholder 4" descr="sep-action.png"/>
          <p:cNvPicPr>
            <a:picLocks noGrp="1" noChangeAspect="1"/>
          </p:cNvPicPr>
          <p:nvPr>
            <p:ph sz="quarter" idx="4"/>
          </p:nvPr>
        </p:nvPicPr>
        <p:blipFill>
          <a:blip r:embed="rId5" cstate="print"/>
          <a:stretch>
            <a:fillRect/>
          </a:stretch>
        </p:blipFill>
        <p:spPr>
          <a:xfrm>
            <a:off x="5029200" y="2819400"/>
            <a:ext cx="3743161" cy="3048000"/>
          </a:xfrm>
          <a:prstGeom prst="rect">
            <a:avLst/>
          </a:prstGeom>
        </p:spPr>
      </p:pic>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5" name="Title 3"/>
          <p:cNvSpPr txBox="1">
            <a:spLocks/>
          </p:cNvSpPr>
          <p:nvPr/>
        </p:nvSpPr>
        <p:spPr>
          <a:xfrm>
            <a:off x="2241933" y="76200"/>
            <a:ext cx="6825867" cy="9906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latin typeface="Segoe UI" pitchFamily="34" charset="0"/>
                <a:ea typeface="Segoe UI" pitchFamily="34" charset="0"/>
                <a:cs typeface="Segoe UI" pitchFamily="34" charset="0"/>
              </a:rPr>
              <a:t>Syringe Services Programs (SSPs) only give out needles</a:t>
            </a:r>
            <a:endParaRPr lang="en-US" sz="2600" b="1" dirty="0">
              <a:latin typeface="Segoe UI" pitchFamily="34" charset="0"/>
              <a:ea typeface="Segoe UI" pitchFamily="34" charset="0"/>
              <a:cs typeface="Segoe UI" pitchFamily="34" charset="0"/>
            </a:endParaRPr>
          </a:p>
        </p:txBody>
      </p:sp>
      <p:sp>
        <p:nvSpPr>
          <p:cNvPr id="4" name="TextBox 3"/>
          <p:cNvSpPr txBox="1"/>
          <p:nvPr/>
        </p:nvSpPr>
        <p:spPr>
          <a:xfrm>
            <a:off x="3672" y="5974604"/>
            <a:ext cx="9140328" cy="484748"/>
          </a:xfrm>
          <a:prstGeom prst="rect">
            <a:avLst/>
          </a:prstGeom>
          <a:noFill/>
        </p:spPr>
        <p:txBody>
          <a:bodyPr wrap="square" rtlCol="0">
            <a:spAutoFit/>
          </a:bodyPr>
          <a:lstStyle/>
          <a:p>
            <a:pPr defTabSz="940552">
              <a:defRPr/>
            </a:pPr>
            <a:r>
              <a:rPr lang="en-US" sz="850" baseline="30000" dirty="0" smtClean="0"/>
              <a:t>1</a:t>
            </a:r>
            <a:r>
              <a:rPr lang="en-US" sz="850" dirty="0" smtClean="0"/>
              <a:t>amfAR</a:t>
            </a:r>
            <a:r>
              <a:rPr lang="en-US" sz="850" dirty="0"/>
              <a:t>, Federal Funding for Syringe Services Programs: Saving Money, Promoting Public Safety, and Improving Public Health. Available at: http://www.amfar.org/uploadedFiles/_amfarorg/Articles/On_The_Hill/2013/issue-brief-federal-funding-for-syringe-service-programs.pdf.</a:t>
            </a:r>
          </a:p>
          <a:p>
            <a:pPr defTabSz="940552">
              <a:defRPr/>
            </a:pPr>
            <a:r>
              <a:rPr lang="en-US" sz="850" baseline="30000" dirty="0"/>
              <a:t>2</a:t>
            </a:r>
            <a:r>
              <a:rPr lang="en-US" sz="850" dirty="0"/>
              <a:t>amfAR Syringe Exchange Program Coverage Map. Available from: </a:t>
            </a:r>
            <a:r>
              <a:rPr lang="en-US" sz="850" dirty="0">
                <a:latin typeface="Calibri" pitchFamily="34" charset="0"/>
                <a:cs typeface="Calibri" pitchFamily="34" charset="0"/>
              </a:rPr>
              <a:t>Available </a:t>
            </a:r>
            <a:r>
              <a:rPr lang="en-US" sz="850" dirty="0" smtClean="0">
                <a:latin typeface="Calibri" pitchFamily="34" charset="0"/>
                <a:cs typeface="Calibri" pitchFamily="34" charset="0"/>
              </a:rPr>
              <a:t>at: </a:t>
            </a:r>
            <a:r>
              <a:rPr lang="en-US" sz="850" dirty="0"/>
              <a:t>http://www.amfar.org/uploadedFiles/_</a:t>
            </a:r>
            <a:r>
              <a:rPr lang="en-US" sz="850" dirty="0" smtClean="0"/>
              <a:t>amfarorg/Articles/In_The_Community/2013/July%202013%20SEP%20Map%20.pdf</a:t>
            </a:r>
            <a:endParaRPr lang="en-US" sz="850" dirty="0">
              <a:latin typeface="Calibri" pitchFamily="34" charset="0"/>
              <a:cs typeface="Calibri" pitchFamily="34" charset="0"/>
            </a:endParaRPr>
          </a:p>
        </p:txBody>
      </p:sp>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32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Text Placeholder 6"/>
          <p:cNvSpPr>
            <a:spLocks noGrp="1"/>
          </p:cNvSpPr>
          <p:nvPr>
            <p:ph type="body" idx="1"/>
          </p:nvPr>
        </p:nvSpPr>
        <p:spPr>
          <a:xfrm>
            <a:off x="2241932" y="1098205"/>
            <a:ext cx="6825867" cy="924734"/>
          </a:xfrm>
        </p:spPr>
        <p:txBody>
          <a:bodyPr anchor="ctr">
            <a:noAutofit/>
          </a:bodyPr>
          <a:lstStyle/>
          <a:p>
            <a:r>
              <a:rPr lang="en-US" sz="3600" dirty="0" smtClean="0">
                <a:latin typeface="Segoe UI" pitchFamily="34" charset="0"/>
                <a:ea typeface="Segoe UI" pitchFamily="34" charset="0"/>
                <a:cs typeface="Segoe UI" pitchFamily="34" charset="0"/>
              </a:rPr>
              <a:t>YOU can help</a:t>
            </a:r>
            <a:endParaRPr lang="en-US" sz="3600" dirty="0">
              <a:latin typeface="Segoe UI" pitchFamily="34" charset="0"/>
              <a:ea typeface="Segoe UI" pitchFamily="34" charset="0"/>
              <a:cs typeface="Segoe UI" pitchFamily="34" charset="0"/>
            </a:endParaRPr>
          </a:p>
        </p:txBody>
      </p:sp>
      <p:pic>
        <p:nvPicPr>
          <p:cNvPr id="14" name="Content Placeholder 4" descr="blumenthal.JPG"/>
          <p:cNvPicPr>
            <a:picLocks noGrp="1" noChangeAspect="1"/>
          </p:cNvPicPr>
          <p:nvPr>
            <p:ph sz="quarter" idx="4"/>
          </p:nvPr>
        </p:nvPicPr>
        <p:blipFill>
          <a:blip r:embed="rId6" cstate="print"/>
          <a:stretch>
            <a:fillRect/>
          </a:stretch>
        </p:blipFill>
        <p:spPr>
          <a:xfrm>
            <a:off x="195418" y="2840864"/>
            <a:ext cx="4038600" cy="3028950"/>
          </a:xfrm>
          <a:prstGeom prst="rect">
            <a:avLst/>
          </a:prstGeom>
        </p:spPr>
      </p:pic>
      <p:sp>
        <p:nvSpPr>
          <p:cNvPr id="15" name="TextBox 14"/>
          <p:cNvSpPr txBox="1"/>
          <p:nvPr/>
        </p:nvSpPr>
        <p:spPr>
          <a:xfrm>
            <a:off x="184532" y="5830047"/>
            <a:ext cx="4038600" cy="338554"/>
          </a:xfrm>
          <a:prstGeom prst="rect">
            <a:avLst/>
          </a:prstGeom>
          <a:noFill/>
        </p:spPr>
        <p:txBody>
          <a:bodyPr wrap="square" rtlCol="0">
            <a:spAutoFit/>
          </a:bodyPr>
          <a:lstStyle/>
          <a:p>
            <a:pPr algn="ctr"/>
            <a:r>
              <a:rPr lang="en-US" sz="1600" i="1" dirty="0" smtClean="0">
                <a:latin typeface="Calibri" pitchFamily="34" charset="0"/>
                <a:cs typeface="Calibri" pitchFamily="34" charset="0"/>
              </a:rPr>
              <a:t>Students with Senator Blumenthal (CT).</a:t>
            </a:r>
            <a:endParaRPr lang="en-US" sz="1600" i="1" dirty="0">
              <a:latin typeface="Calibri" pitchFamily="34" charset="0"/>
              <a:cs typeface="Calibri" pitchFamily="34" charset="0"/>
            </a:endParaRPr>
          </a:p>
        </p:txBody>
      </p:sp>
      <p:sp>
        <p:nvSpPr>
          <p:cNvPr id="16" name="Content Placeholder 7"/>
          <p:cNvSpPr>
            <a:spLocks noGrp="1"/>
          </p:cNvSpPr>
          <p:nvPr>
            <p:ph sz="half" idx="2"/>
          </p:nvPr>
        </p:nvSpPr>
        <p:spPr>
          <a:xfrm>
            <a:off x="4471987" y="2031162"/>
            <a:ext cx="4572000" cy="4343400"/>
          </a:xfrm>
        </p:spPr>
        <p:txBody>
          <a:bodyPr>
            <a:normAutofit fontScale="85000" lnSpcReduction="10000"/>
          </a:bodyPr>
          <a:lstStyle/>
          <a:p>
            <a:pPr>
              <a:buFont typeface="Courier New" pitchFamily="49" charset="0"/>
              <a:buChar char="o"/>
            </a:pPr>
            <a:r>
              <a:rPr lang="en-US" sz="2600" b="1" dirty="0" smtClean="0">
                <a:latin typeface="Calibri" pitchFamily="34" charset="0"/>
                <a:cs typeface="Calibri" pitchFamily="34" charset="0"/>
              </a:rPr>
              <a:t>Call </a:t>
            </a:r>
            <a:r>
              <a:rPr lang="en-US" dirty="0" smtClean="0">
                <a:latin typeface="Calibri" pitchFamily="34" charset="0"/>
                <a:cs typeface="Calibri" pitchFamily="34" charset="0"/>
              </a:rPr>
              <a:t>your representative in </a:t>
            </a:r>
            <a:r>
              <a:rPr lang="en-US" dirty="0" smtClean="0">
                <a:latin typeface="Calibri" pitchFamily="34" charset="0"/>
                <a:cs typeface="Calibri" pitchFamily="34" charset="0"/>
              </a:rPr>
              <a:t>Congress as </a:t>
            </a:r>
            <a:r>
              <a:rPr lang="en-US" dirty="0" smtClean="0">
                <a:latin typeface="Calibri" pitchFamily="34" charset="0"/>
                <a:cs typeface="Calibri" pitchFamily="34" charset="0"/>
              </a:rPr>
              <a:t>an </a:t>
            </a:r>
            <a:r>
              <a:rPr lang="en-US" dirty="0" smtClean="0">
                <a:latin typeface="Calibri" pitchFamily="34" charset="0"/>
                <a:cs typeface="Calibri" pitchFamily="34" charset="0"/>
              </a:rPr>
              <a:t>individual or </a:t>
            </a:r>
            <a:r>
              <a:rPr lang="en-US" dirty="0" smtClean="0">
                <a:latin typeface="Calibri" pitchFamily="34" charset="0"/>
                <a:cs typeface="Calibri" pitchFamily="34" charset="0"/>
              </a:rPr>
              <a:t>as a group event.</a:t>
            </a:r>
          </a:p>
          <a:p>
            <a:pPr>
              <a:buFont typeface="Courier New" pitchFamily="49" charset="0"/>
              <a:buChar char="o"/>
            </a:pPr>
            <a:r>
              <a:rPr lang="en-US" sz="2600" b="1" dirty="0" smtClean="0">
                <a:latin typeface="Calibri" pitchFamily="34" charset="0"/>
                <a:cs typeface="Calibri" pitchFamily="34" charset="0"/>
              </a:rPr>
              <a:t>Write</a:t>
            </a:r>
            <a:r>
              <a:rPr lang="en-US" b="1" dirty="0">
                <a:latin typeface="Calibri" pitchFamily="34" charset="0"/>
                <a:cs typeface="Calibri" pitchFamily="34" charset="0"/>
              </a:rPr>
              <a:t> </a:t>
            </a:r>
            <a:r>
              <a:rPr lang="en-US" dirty="0" smtClean="0">
                <a:latin typeface="Calibri" pitchFamily="34" charset="0"/>
                <a:cs typeface="Calibri" pitchFamily="34" charset="0"/>
              </a:rPr>
              <a:t>an op-ed, blog post, or letter to your representative in Congress.</a:t>
            </a:r>
            <a:endParaRPr lang="en-US" dirty="0" smtClean="0">
              <a:latin typeface="Calibri" pitchFamily="34" charset="0"/>
              <a:cs typeface="Calibri" pitchFamily="34" charset="0"/>
            </a:endParaRPr>
          </a:p>
          <a:p>
            <a:pPr>
              <a:buFont typeface="Courier New" pitchFamily="49" charset="0"/>
              <a:buChar char="o"/>
            </a:pPr>
            <a:r>
              <a:rPr lang="en-US" sz="2600" b="1" dirty="0" smtClean="0">
                <a:latin typeface="Calibri" pitchFamily="34" charset="0"/>
                <a:cs typeface="Calibri" pitchFamily="34" charset="0"/>
              </a:rPr>
              <a:t>Visit</a:t>
            </a:r>
            <a:r>
              <a:rPr lang="en-US" dirty="0" smtClean="0">
                <a:latin typeface="Calibri" pitchFamily="34" charset="0"/>
                <a:cs typeface="Calibri" pitchFamily="34" charset="0"/>
              </a:rPr>
              <a:t> your congressional office, either in-state or in </a:t>
            </a:r>
            <a:r>
              <a:rPr lang="en-US" dirty="0" smtClean="0">
                <a:latin typeface="Calibri" pitchFamily="34" charset="0"/>
                <a:cs typeface="Calibri" pitchFamily="34" charset="0"/>
              </a:rPr>
              <a:t>DC.</a:t>
            </a:r>
            <a:endParaRPr lang="en-US" dirty="0" smtClean="0">
              <a:latin typeface="Calibri" pitchFamily="34" charset="0"/>
              <a:cs typeface="Calibri" pitchFamily="34" charset="0"/>
            </a:endParaRPr>
          </a:p>
          <a:p>
            <a:pPr>
              <a:buFont typeface="Courier New" pitchFamily="49" charset="0"/>
              <a:buChar char="o"/>
            </a:pPr>
            <a:r>
              <a:rPr lang="en-US" sz="2600" b="1" dirty="0" smtClean="0">
                <a:latin typeface="Calibri" pitchFamily="34" charset="0"/>
                <a:cs typeface="Calibri" pitchFamily="34" charset="0"/>
              </a:rPr>
              <a:t>Work with your local SSP</a:t>
            </a:r>
            <a:r>
              <a:rPr lang="en-US" b="1" dirty="0" smtClean="0">
                <a:latin typeface="Calibri" pitchFamily="34" charset="0"/>
                <a:cs typeface="Calibri" pitchFamily="34" charset="0"/>
              </a:rPr>
              <a:t>:</a:t>
            </a:r>
            <a:r>
              <a:rPr lang="en-US" dirty="0" smtClean="0">
                <a:latin typeface="Calibri" pitchFamily="34" charset="0"/>
                <a:cs typeface="Calibri" pitchFamily="34" charset="0"/>
              </a:rPr>
              <a:t> volunteer, donate, ask them to </a:t>
            </a:r>
            <a:r>
              <a:rPr lang="en-US" dirty="0" smtClean="0">
                <a:latin typeface="Calibri" pitchFamily="34" charset="0"/>
                <a:cs typeface="Calibri" pitchFamily="34" charset="0"/>
              </a:rPr>
              <a:t>speak </a:t>
            </a:r>
            <a:r>
              <a:rPr lang="en-US" dirty="0" smtClean="0">
                <a:latin typeface="Calibri" pitchFamily="34" charset="0"/>
                <a:cs typeface="Calibri" pitchFamily="34" charset="0"/>
              </a:rPr>
              <a:t>to your group </a:t>
            </a:r>
            <a:r>
              <a:rPr lang="en-US" dirty="0" smtClean="0">
                <a:latin typeface="Calibri" pitchFamily="34" charset="0"/>
                <a:cs typeface="Calibri" pitchFamily="34" charset="0"/>
              </a:rPr>
              <a:t>(go to </a:t>
            </a:r>
            <a:r>
              <a:rPr lang="en-US" dirty="0" smtClean="0">
                <a:solidFill>
                  <a:srgbClr val="0070C0"/>
                </a:solidFill>
                <a:latin typeface="Calibri" pitchFamily="34" charset="0"/>
                <a:cs typeface="Calibri" pitchFamily="34" charset="0"/>
              </a:rPr>
              <a:t>www.nasen.org</a:t>
            </a:r>
            <a:r>
              <a:rPr lang="en-US" dirty="0" smtClean="0">
                <a:latin typeface="Calibri" pitchFamily="34" charset="0"/>
                <a:cs typeface="Calibri" pitchFamily="34" charset="0"/>
              </a:rPr>
              <a:t> </a:t>
            </a:r>
            <a:r>
              <a:rPr lang="en-US" dirty="0" smtClean="0">
                <a:latin typeface="Calibri" pitchFamily="34" charset="0"/>
                <a:cs typeface="Calibri" pitchFamily="34" charset="0"/>
              </a:rPr>
              <a:t>to find the SSP nearest you). Ask your representative in Congress to visit the local SSP and see it for themselves.  </a:t>
            </a:r>
          </a:p>
          <a:p>
            <a:pPr>
              <a:buFont typeface="Courier New" pitchFamily="49" charset="0"/>
              <a:buChar char="o"/>
            </a:pPr>
            <a:r>
              <a:rPr lang="en-US" sz="2600" b="1" dirty="0" smtClean="0">
                <a:latin typeface="Calibri" pitchFamily="34" charset="0"/>
                <a:cs typeface="Calibri" pitchFamily="34" charset="0"/>
              </a:rPr>
              <a:t>Not sure how? </a:t>
            </a:r>
            <a:r>
              <a:rPr lang="en-US" dirty="0" smtClean="0">
                <a:latin typeface="Calibri" pitchFamily="34" charset="0"/>
                <a:cs typeface="Calibri" pitchFamily="34" charset="0"/>
              </a:rPr>
              <a:t>Go to </a:t>
            </a:r>
            <a:r>
              <a:rPr lang="en-US" dirty="0" smtClean="0">
                <a:solidFill>
                  <a:srgbClr val="0070C0"/>
                </a:solidFill>
                <a:latin typeface="Calibri" pitchFamily="34" charset="0"/>
                <a:cs typeface="Calibri" pitchFamily="34" charset="0"/>
              </a:rPr>
              <a:t>www.amfar.org/endtheban</a:t>
            </a:r>
            <a:r>
              <a:rPr lang="en-US" dirty="0">
                <a:latin typeface="Calibri" pitchFamily="34" charset="0"/>
                <a:cs typeface="Calibri" pitchFamily="34" charset="0"/>
              </a:rPr>
              <a:t>.</a:t>
            </a:r>
            <a:endParaRPr lang="en-US" dirty="0" smtClean="0">
              <a:latin typeface="Calibri" pitchFamily="34" charset="0"/>
              <a:cs typeface="Calibri" pitchFamily="34" charset="0"/>
            </a:endParaRPr>
          </a:p>
        </p:txBody>
      </p:sp>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3"/>
          <p:cNvSpPr>
            <a:spLocks noGrp="1"/>
          </p:cNvSpPr>
          <p:nvPr>
            <p:ph type="title"/>
          </p:nvPr>
        </p:nvSpPr>
        <p:spPr>
          <a:xfrm>
            <a:off x="1981198" y="0"/>
            <a:ext cx="7162801" cy="1066800"/>
          </a:xfrm>
          <a:ln>
            <a:noFill/>
          </a:ln>
        </p:spPr>
        <p:txBody>
          <a:bodyPr>
            <a:normAutofit/>
          </a:bodyPr>
          <a:lstStyle/>
          <a:p>
            <a:pPr algn="r"/>
            <a:r>
              <a:rPr lang="en-US" sz="2600" b="1" dirty="0" smtClean="0">
                <a:latin typeface="Segoe UI" pitchFamily="34" charset="0"/>
                <a:ea typeface="Segoe UI" pitchFamily="34" charset="0"/>
                <a:cs typeface="Segoe UI" pitchFamily="34" charset="0"/>
              </a:rPr>
              <a:t>Due to the success of SSPs, our work is done</a:t>
            </a:r>
            <a:endParaRPr lang="en-US" sz="26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4482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idx="1"/>
          </p:nvPr>
        </p:nvSpPr>
        <p:spPr>
          <a:xfrm>
            <a:off x="2287653" y="127418"/>
            <a:ext cx="5637147" cy="811963"/>
          </a:xfrm>
        </p:spPr>
        <p:txBody>
          <a:bodyPr anchor="ctr">
            <a:noAutofit/>
          </a:bodyPr>
          <a:lstStyle/>
          <a:p>
            <a:r>
              <a:rPr lang="en-US" sz="4000" dirty="0" smtClean="0">
                <a:latin typeface="Segoe UI" pitchFamily="34" charset="0"/>
                <a:ea typeface="Segoe UI" pitchFamily="34" charset="0"/>
                <a:cs typeface="Segoe UI" pitchFamily="34" charset="0"/>
              </a:rPr>
              <a:t>SSPs FACTS Summary</a:t>
            </a:r>
            <a:endParaRPr lang="en-US" sz="4000"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2" name="Content Placeholder 2"/>
          <p:cNvSpPr>
            <a:spLocks noGrp="1"/>
          </p:cNvSpPr>
          <p:nvPr>
            <p:ph idx="1"/>
          </p:nvPr>
        </p:nvSpPr>
        <p:spPr>
          <a:xfrm>
            <a:off x="457200" y="1774064"/>
            <a:ext cx="8229600" cy="4352099"/>
          </a:xfrm>
        </p:spPr>
        <p:txBody>
          <a:bodyPr>
            <a:normAutofit fontScale="92500" lnSpcReduction="20000"/>
          </a:bodyPr>
          <a:lstStyle/>
          <a:p>
            <a:pPr marL="342900" lvl="0" indent="-342900">
              <a:spcAft>
                <a:spcPts val="600"/>
              </a:spcAft>
              <a:buFont typeface="Courier New" pitchFamily="49" charset="0"/>
              <a:buChar char="o"/>
            </a:pPr>
            <a:r>
              <a:rPr lang="en-US" dirty="0">
                <a:solidFill>
                  <a:prstClr val="black"/>
                </a:solidFill>
                <a:latin typeface="Calibri" pitchFamily="34" charset="0"/>
                <a:cs typeface="Calibri" pitchFamily="34" charset="0"/>
              </a:rPr>
              <a:t>SSPs save lives </a:t>
            </a:r>
            <a:r>
              <a:rPr lang="en-US" sz="2200" b="0" dirty="0">
                <a:solidFill>
                  <a:prstClr val="black"/>
                </a:solidFill>
                <a:latin typeface="Calibri" pitchFamily="34" charset="0"/>
                <a:cs typeface="Calibri" pitchFamily="34" charset="0"/>
              </a:rPr>
              <a:t>by preventing the spread of HIV </a:t>
            </a:r>
            <a:r>
              <a:rPr lang="en-US" sz="2200" b="0" dirty="0" smtClean="0">
                <a:solidFill>
                  <a:prstClr val="black"/>
                </a:solidFill>
                <a:latin typeface="Calibri" pitchFamily="34" charset="0"/>
                <a:cs typeface="Calibri" pitchFamily="34" charset="0"/>
              </a:rPr>
              <a:t>and </a:t>
            </a:r>
            <a:r>
              <a:rPr lang="en-US" sz="2200" b="0" dirty="0">
                <a:solidFill>
                  <a:prstClr val="black"/>
                </a:solidFill>
                <a:latin typeface="Calibri" pitchFamily="34" charset="0"/>
                <a:cs typeface="Calibri" pitchFamily="34" charset="0"/>
              </a:rPr>
              <a:t>by serving as a bridge to other services, including drug treatment.</a:t>
            </a:r>
          </a:p>
          <a:p>
            <a:pPr marL="342900" lvl="0" indent="-342900">
              <a:spcAft>
                <a:spcPts val="600"/>
              </a:spcAft>
              <a:buFont typeface="Courier New" pitchFamily="49" charset="0"/>
              <a:buChar char="o"/>
            </a:pPr>
            <a:r>
              <a:rPr lang="en-US" dirty="0">
                <a:solidFill>
                  <a:prstClr val="black"/>
                </a:solidFill>
                <a:latin typeface="Calibri" pitchFamily="34" charset="0"/>
                <a:cs typeface="Calibri" pitchFamily="34" charset="0"/>
              </a:rPr>
              <a:t>SSPs are good for everyone</a:t>
            </a:r>
            <a:r>
              <a:rPr lang="en-US" sz="2200" b="0" dirty="0">
                <a:solidFill>
                  <a:prstClr val="black"/>
                </a:solidFill>
                <a:latin typeface="Calibri" pitchFamily="34" charset="0"/>
                <a:cs typeface="Calibri" pitchFamily="34" charset="0"/>
              </a:rPr>
              <a:t>: </a:t>
            </a:r>
            <a:r>
              <a:rPr lang="en-US" sz="2200" b="0" dirty="0" smtClean="0">
                <a:solidFill>
                  <a:prstClr val="black"/>
                </a:solidFill>
                <a:latin typeface="Calibri" pitchFamily="34" charset="0"/>
                <a:cs typeface="Calibri" pitchFamily="34" charset="0"/>
              </a:rPr>
              <a:t>IDUs, </a:t>
            </a:r>
            <a:r>
              <a:rPr lang="en-US" sz="2200" b="0" dirty="0">
                <a:solidFill>
                  <a:prstClr val="black"/>
                </a:solidFill>
                <a:latin typeface="Calibri" pitchFamily="34" charset="0"/>
                <a:cs typeface="Calibri" pitchFamily="34" charset="0"/>
              </a:rPr>
              <a:t>first-responders, </a:t>
            </a:r>
            <a:r>
              <a:rPr lang="en-US" sz="2200" b="0" dirty="0" smtClean="0">
                <a:solidFill>
                  <a:prstClr val="black"/>
                </a:solidFill>
                <a:latin typeface="Calibri" pitchFamily="34" charset="0"/>
                <a:cs typeface="Calibri" pitchFamily="34" charset="0"/>
              </a:rPr>
              <a:t>law enforcement, and </a:t>
            </a:r>
            <a:r>
              <a:rPr lang="en-US" sz="2200" b="0" dirty="0">
                <a:solidFill>
                  <a:prstClr val="black"/>
                </a:solidFill>
                <a:latin typeface="Calibri" pitchFamily="34" charset="0"/>
                <a:cs typeface="Calibri" pitchFamily="34" charset="0"/>
              </a:rPr>
              <a:t>general public safety.</a:t>
            </a:r>
          </a:p>
          <a:p>
            <a:pPr marL="342900" lvl="0" indent="-342900">
              <a:spcAft>
                <a:spcPts val="600"/>
              </a:spcAft>
              <a:buFont typeface="Courier New" pitchFamily="49" charset="0"/>
              <a:buChar char="o"/>
            </a:pPr>
            <a:r>
              <a:rPr lang="en-US" sz="2200" b="0" dirty="0">
                <a:solidFill>
                  <a:prstClr val="black"/>
                </a:solidFill>
                <a:latin typeface="Calibri" pitchFamily="34" charset="0"/>
                <a:cs typeface="Calibri" pitchFamily="34" charset="0"/>
              </a:rPr>
              <a:t>In light of prescription drug misuse and </a:t>
            </a:r>
            <a:r>
              <a:rPr lang="en-US" sz="2200" b="0" dirty="0" smtClean="0">
                <a:solidFill>
                  <a:prstClr val="black"/>
                </a:solidFill>
                <a:latin typeface="Calibri" pitchFamily="34" charset="0"/>
                <a:cs typeface="Calibri" pitchFamily="34" charset="0"/>
              </a:rPr>
              <a:t>its expansion into injection drugs, </a:t>
            </a:r>
            <a:r>
              <a:rPr lang="en-US" dirty="0">
                <a:solidFill>
                  <a:prstClr val="black"/>
                </a:solidFill>
                <a:latin typeface="Calibri" pitchFamily="34" charset="0"/>
                <a:cs typeface="Calibri" pitchFamily="34" charset="0"/>
              </a:rPr>
              <a:t>the need for SSPs is greater than ever</a:t>
            </a:r>
            <a:r>
              <a:rPr lang="en-US" sz="2200" b="0" dirty="0">
                <a:solidFill>
                  <a:prstClr val="black"/>
                </a:solidFill>
                <a:latin typeface="Calibri" pitchFamily="34" charset="0"/>
                <a:cs typeface="Calibri" pitchFamily="34" charset="0"/>
              </a:rPr>
              <a:t>.</a:t>
            </a:r>
          </a:p>
          <a:p>
            <a:pPr marL="342900" lvl="0" indent="-342900">
              <a:spcAft>
                <a:spcPts val="600"/>
              </a:spcAft>
              <a:buFont typeface="Courier New" pitchFamily="49" charset="0"/>
              <a:buChar char="o"/>
            </a:pPr>
            <a:r>
              <a:rPr lang="en-US" dirty="0">
                <a:solidFill>
                  <a:prstClr val="black"/>
                </a:solidFill>
                <a:latin typeface="Calibri" pitchFamily="34" charset="0"/>
                <a:cs typeface="Calibri" pitchFamily="34" charset="0"/>
              </a:rPr>
              <a:t>SSPs can reduce health disparities </a:t>
            </a:r>
            <a:r>
              <a:rPr lang="en-US" sz="2200" b="0" dirty="0" smtClean="0">
                <a:solidFill>
                  <a:prstClr val="black"/>
                </a:solidFill>
                <a:latin typeface="Calibri" pitchFamily="34" charset="0"/>
                <a:cs typeface="Calibri" pitchFamily="34" charset="0"/>
              </a:rPr>
              <a:t>between racial and ethnic groups </a:t>
            </a:r>
            <a:r>
              <a:rPr lang="en-US" sz="2200" b="0" dirty="0">
                <a:solidFill>
                  <a:prstClr val="black"/>
                </a:solidFill>
                <a:latin typeface="Calibri" pitchFamily="34" charset="0"/>
                <a:cs typeface="Calibri" pitchFamily="34" charset="0"/>
              </a:rPr>
              <a:t>by increasing access to health care.</a:t>
            </a:r>
          </a:p>
          <a:p>
            <a:pPr marL="342900" lvl="0" indent="-342900">
              <a:spcAft>
                <a:spcPts val="600"/>
              </a:spcAft>
              <a:buFont typeface="Courier New" pitchFamily="49" charset="0"/>
              <a:buChar char="o"/>
            </a:pPr>
            <a:r>
              <a:rPr lang="en-US" dirty="0">
                <a:solidFill>
                  <a:prstClr val="black"/>
                </a:solidFill>
                <a:latin typeface="Calibri" pitchFamily="34" charset="0"/>
                <a:cs typeface="Calibri" pitchFamily="34" charset="0"/>
              </a:rPr>
              <a:t>SSPs enjoy broad support </a:t>
            </a:r>
            <a:r>
              <a:rPr lang="en-US" sz="2200" b="0" dirty="0">
                <a:solidFill>
                  <a:prstClr val="black"/>
                </a:solidFill>
                <a:latin typeface="Calibri" pitchFamily="34" charset="0"/>
                <a:cs typeface="Calibri" pitchFamily="34" charset="0"/>
              </a:rPr>
              <a:t>from medical, legal, public health, faith, and local communities.</a:t>
            </a:r>
          </a:p>
          <a:p>
            <a:pPr marL="342900" lvl="0" indent="-342900">
              <a:spcAft>
                <a:spcPts val="600"/>
              </a:spcAft>
              <a:buFont typeface="Courier New" pitchFamily="49" charset="0"/>
              <a:buChar char="o"/>
            </a:pPr>
            <a:r>
              <a:rPr lang="en-US" dirty="0">
                <a:solidFill>
                  <a:prstClr val="black"/>
                </a:solidFill>
                <a:latin typeface="Calibri" pitchFamily="34" charset="0"/>
                <a:cs typeface="Calibri" pitchFamily="34" charset="0"/>
              </a:rPr>
              <a:t>It’s a matter of local </a:t>
            </a:r>
            <a:r>
              <a:rPr lang="en-US" dirty="0" smtClean="0">
                <a:solidFill>
                  <a:prstClr val="black"/>
                </a:solidFill>
                <a:latin typeface="Calibri" pitchFamily="34" charset="0"/>
                <a:cs typeface="Calibri" pitchFamily="34" charset="0"/>
              </a:rPr>
              <a:t>control</a:t>
            </a:r>
            <a:r>
              <a:rPr lang="en-US" sz="2200" b="0" dirty="0" smtClean="0">
                <a:solidFill>
                  <a:prstClr val="black"/>
                </a:solidFill>
                <a:latin typeface="Calibri" pitchFamily="34" charset="0"/>
                <a:cs typeface="Calibri" pitchFamily="34" charset="0"/>
              </a:rPr>
              <a:t>. </a:t>
            </a:r>
            <a:r>
              <a:rPr lang="en-US" sz="2000" b="0" dirty="0">
                <a:latin typeface="Calibri" pitchFamily="34" charset="0"/>
                <a:cs typeface="Calibri" pitchFamily="34" charset="0"/>
              </a:rPr>
              <a:t>State and local decision makers should have flexibility in the use of federal funds to address local health concerns</a:t>
            </a:r>
            <a:r>
              <a:rPr lang="en-US" sz="2200" b="0" dirty="0" smtClean="0">
                <a:solidFill>
                  <a:prstClr val="black"/>
                </a:solidFill>
                <a:latin typeface="Calibri" pitchFamily="34" charset="0"/>
                <a:cs typeface="Calibri" pitchFamily="34" charset="0"/>
              </a:rPr>
              <a:t>.</a:t>
            </a:r>
            <a:endParaRPr lang="en-US" sz="2200" b="0" dirty="0">
              <a:solidFill>
                <a:prstClr val="black"/>
              </a:solidFill>
              <a:latin typeface="Calibri" pitchFamily="34" charset="0"/>
              <a:cs typeface="Calibri" pitchFamily="34" charset="0"/>
            </a:endParaRPr>
          </a:p>
          <a:p>
            <a:pPr marL="342900" lvl="0" indent="-342900">
              <a:spcAft>
                <a:spcPts val="600"/>
              </a:spcAft>
              <a:buFont typeface="Courier New" pitchFamily="49" charset="0"/>
              <a:buChar char="o"/>
            </a:pPr>
            <a:r>
              <a:rPr lang="en-US" dirty="0">
                <a:solidFill>
                  <a:prstClr val="black"/>
                </a:solidFill>
                <a:latin typeface="Calibri" pitchFamily="34" charset="0"/>
                <a:cs typeface="Calibri" pitchFamily="34" charset="0"/>
              </a:rPr>
              <a:t>Lifting the ban costs nothing and saves money</a:t>
            </a:r>
            <a:r>
              <a:rPr lang="en-US" sz="2200" b="0" dirty="0" smtClean="0">
                <a:solidFill>
                  <a:prstClr val="black"/>
                </a:solidFill>
                <a:latin typeface="Calibri" pitchFamily="34" charset="0"/>
                <a:cs typeface="Calibri" pitchFamily="34" charset="0"/>
              </a:rPr>
              <a:t>.</a:t>
            </a:r>
            <a:endParaRPr lang="en-US" sz="2200" b="0" dirty="0">
              <a:solidFill>
                <a:prstClr val="black"/>
              </a:solidFill>
              <a:latin typeface="Calibri" pitchFamily="34" charset="0"/>
              <a:cs typeface="Calibri"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4" y="12192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32" y="1524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82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3" t="1385" r="976" b="537"/>
          <a:stretch/>
        </p:blipFill>
        <p:spPr bwMode="auto">
          <a:xfrm>
            <a:off x="709282" y="152401"/>
            <a:ext cx="7823610" cy="606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964" y="6243908"/>
            <a:ext cx="9140328" cy="215444"/>
          </a:xfrm>
          <a:prstGeom prst="rect">
            <a:avLst/>
          </a:prstGeom>
          <a:noFill/>
        </p:spPr>
        <p:txBody>
          <a:bodyPr wrap="square" rtlCol="0">
            <a:spAutoFit/>
          </a:bodyPr>
          <a:lstStyle/>
          <a:p>
            <a:r>
              <a:rPr lang="en-US" sz="800" dirty="0">
                <a:cs typeface="Calibri" pitchFamily="34" charset="0"/>
              </a:rPr>
              <a:t>Available from: </a:t>
            </a:r>
            <a:r>
              <a:rPr lang="en-US" sz="800" dirty="0"/>
              <a:t>http://www.amfar.org/uploadedFiles/_</a:t>
            </a:r>
            <a:r>
              <a:rPr lang="en-US" sz="800" dirty="0" smtClean="0"/>
              <a:t>amfarorg/Articles/In_The_Community/2013/July%202013%20SEP%20Map%20.pdf</a:t>
            </a:r>
            <a:endParaRPr lang="en-US" sz="800" dirty="0">
              <a:cs typeface="Calibri" pitchFamily="34" charset="0"/>
            </a:endParaRP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Syringe </a:t>
            </a:r>
            <a:r>
              <a:rPr lang="en-US" sz="2600" b="1" dirty="0">
                <a:latin typeface="Segoe UI" pitchFamily="34" charset="0"/>
                <a:ea typeface="Segoe UI" pitchFamily="34" charset="0"/>
                <a:cs typeface="Segoe UI" pitchFamily="34" charset="0"/>
              </a:rPr>
              <a:t>Services Programs (SSPs) </a:t>
            </a:r>
            <a:r>
              <a:rPr lang="en-US" sz="2600" b="1" dirty="0" smtClean="0">
                <a:latin typeface="Segoe UI" pitchFamily="34" charset="0"/>
                <a:ea typeface="Segoe UI" pitchFamily="34" charset="0"/>
                <a:cs typeface="Segoe UI" pitchFamily="34" charset="0"/>
              </a:rPr>
              <a:t>only give </a:t>
            </a:r>
            <a:r>
              <a:rPr lang="en-US" sz="2600" b="1" dirty="0">
                <a:latin typeface="Segoe UI" pitchFamily="34" charset="0"/>
                <a:ea typeface="Segoe UI" pitchFamily="34" charset="0"/>
                <a:cs typeface="Segoe UI" pitchFamily="34" charset="0"/>
              </a:rPr>
              <a:t>out needles</a:t>
            </a: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SSPs provide a variety of syringe exchange services throughout the country</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5" name="Content Placeholder 2"/>
          <p:cNvSpPr>
            <a:spLocks noGrp="1"/>
          </p:cNvSpPr>
          <p:nvPr>
            <p:ph idx="1"/>
          </p:nvPr>
        </p:nvSpPr>
        <p:spPr>
          <a:xfrm>
            <a:off x="411162" y="2784646"/>
            <a:ext cx="8321675" cy="2549354"/>
          </a:xfrm>
        </p:spPr>
        <p:txBody>
          <a:bodyPr>
            <a:normAutofit fontScale="92500"/>
          </a:bodyPr>
          <a:lstStyle/>
          <a:p>
            <a:pPr marL="342900" indent="-342900">
              <a:spcAft>
                <a:spcPts val="600"/>
              </a:spcAft>
              <a:buFont typeface="Courier New" pitchFamily="49" charset="0"/>
              <a:buChar char="o"/>
            </a:pPr>
            <a:r>
              <a:rPr lang="en-US" sz="2100" b="0" dirty="0" smtClean="0">
                <a:latin typeface="+mj-lt"/>
                <a:cs typeface="Calibri" pitchFamily="34" charset="0"/>
              </a:rPr>
              <a:t>In Baltimore, SSPs helped reduce the number of improperly discarded syringes by almost </a:t>
            </a:r>
            <a:r>
              <a:rPr lang="en-US" sz="2100" dirty="0" smtClean="0">
                <a:latin typeface="+mj-lt"/>
                <a:cs typeface="Calibri" pitchFamily="34" charset="0"/>
              </a:rPr>
              <a:t>50%</a:t>
            </a:r>
            <a:r>
              <a:rPr lang="en-US" sz="2100" b="0" dirty="0" smtClean="0">
                <a:latin typeface="+mj-lt"/>
                <a:cs typeface="Calibri" pitchFamily="34" charset="0"/>
              </a:rPr>
              <a:t>.</a:t>
            </a:r>
            <a:r>
              <a:rPr lang="en-US" sz="2100" b="0" baseline="30000" dirty="0">
                <a:latin typeface="+mj-lt"/>
              </a:rPr>
              <a:t> </a:t>
            </a:r>
            <a:r>
              <a:rPr lang="en-US" sz="2100" b="0" baseline="30000" dirty="0" smtClean="0">
                <a:latin typeface="+mj-lt"/>
              </a:rPr>
              <a:t>1</a:t>
            </a:r>
            <a:endParaRPr lang="en-US" sz="2100" b="0" dirty="0">
              <a:latin typeface="+mj-lt"/>
            </a:endParaRPr>
          </a:p>
          <a:p>
            <a:pPr marL="342900" indent="-342900">
              <a:spcAft>
                <a:spcPts val="600"/>
              </a:spcAft>
              <a:buFont typeface="Courier New" pitchFamily="49" charset="0"/>
              <a:buChar char="o"/>
            </a:pPr>
            <a:r>
              <a:rPr lang="en-US" sz="2100" b="0" dirty="0" smtClean="0">
                <a:latin typeface="+mj-lt"/>
                <a:cs typeface="Calibri" pitchFamily="34" charset="0"/>
              </a:rPr>
              <a:t>In Portland, Oregon, the implementation of SSPs reduced the number of improperly discarded syringes by </a:t>
            </a:r>
            <a:r>
              <a:rPr lang="en-US" sz="2100" dirty="0" smtClean="0">
                <a:latin typeface="+mj-lt"/>
                <a:cs typeface="Calibri" pitchFamily="34" charset="0"/>
              </a:rPr>
              <a:t>two-thirds</a:t>
            </a:r>
            <a:r>
              <a:rPr lang="en-US" sz="2100" b="0" dirty="0" smtClean="0">
                <a:latin typeface="+mj-lt"/>
                <a:cs typeface="Calibri" pitchFamily="34" charset="0"/>
              </a:rPr>
              <a:t>.</a:t>
            </a:r>
            <a:r>
              <a:rPr lang="en-US" sz="2100" b="0" baseline="30000" dirty="0" smtClean="0">
                <a:latin typeface="+mj-lt"/>
              </a:rPr>
              <a:t>2</a:t>
            </a:r>
            <a:endParaRPr lang="en-US" sz="2100" b="0" dirty="0">
              <a:latin typeface="+mj-lt"/>
            </a:endParaRPr>
          </a:p>
          <a:p>
            <a:pPr marL="342900" indent="-342900">
              <a:spcAft>
                <a:spcPts val="600"/>
              </a:spcAft>
              <a:buFont typeface="Courier New" pitchFamily="49" charset="0"/>
              <a:buChar char="o"/>
            </a:pPr>
            <a:r>
              <a:rPr lang="en-US" sz="2100" b="0" dirty="0" smtClean="0">
                <a:latin typeface="+mj-lt"/>
                <a:cs typeface="Calibri" pitchFamily="34" charset="0"/>
              </a:rPr>
              <a:t>In 2008 and 2009, Miami (which had no SSPs) saw eight times more improperly disposed syringes than San Francisco (where SSPs are available) despite the fact that San Francisco is thought to have twice as many IDUs.</a:t>
            </a:r>
            <a:r>
              <a:rPr lang="en-US" sz="2100" b="0" baseline="30000" dirty="0" smtClean="0">
                <a:latin typeface="+mj-lt"/>
              </a:rPr>
              <a:t>3</a:t>
            </a:r>
            <a:r>
              <a:rPr lang="en-US" sz="2100" b="0" dirty="0" smtClean="0">
                <a:latin typeface="+mj-lt"/>
                <a:cs typeface="Calibri" pitchFamily="34" charset="0"/>
              </a:rPr>
              <a:t> </a:t>
            </a:r>
          </a:p>
        </p:txBody>
      </p:sp>
      <p:sp>
        <p:nvSpPr>
          <p:cNvPr id="13" name="TextBox 12"/>
          <p:cNvSpPr txBox="1"/>
          <p:nvPr/>
        </p:nvSpPr>
        <p:spPr>
          <a:xfrm>
            <a:off x="3672" y="5477470"/>
            <a:ext cx="9140328" cy="923330"/>
          </a:xfrm>
          <a:prstGeom prst="rect">
            <a:avLst/>
          </a:prstGeom>
          <a:noFill/>
        </p:spPr>
        <p:txBody>
          <a:bodyPr wrap="square" rtlCol="0">
            <a:spAutoFit/>
          </a:bodyPr>
          <a:lstStyle/>
          <a:p>
            <a:r>
              <a:rPr lang="en-US" sz="900" baseline="30000" dirty="0" smtClean="0">
                <a:latin typeface="Calibri" pitchFamily="34" charset="0"/>
                <a:cs typeface="Calibri" pitchFamily="34" charset="0"/>
              </a:rPr>
              <a:t>1</a:t>
            </a:r>
            <a:r>
              <a:rPr lang="en-US" sz="900" dirty="0"/>
              <a:t>Doherty, M.C., </a:t>
            </a:r>
            <a:r>
              <a:rPr lang="en-US" sz="900" dirty="0" err="1"/>
              <a:t>Junge</a:t>
            </a:r>
            <a:r>
              <a:rPr lang="en-US" sz="900" dirty="0"/>
              <a:t>, B., </a:t>
            </a:r>
            <a:r>
              <a:rPr lang="en-US" sz="900" dirty="0" err="1"/>
              <a:t>Rathouz</a:t>
            </a:r>
            <a:r>
              <a:rPr lang="en-US" sz="900" dirty="0"/>
              <a:t>, P., </a:t>
            </a:r>
            <a:r>
              <a:rPr lang="en-US" sz="900" dirty="0" err="1"/>
              <a:t>Garfein</a:t>
            </a:r>
            <a:r>
              <a:rPr lang="en-US" sz="900" dirty="0"/>
              <a:t>, R.S., Riley, E., &amp; </a:t>
            </a:r>
            <a:r>
              <a:rPr lang="en-US" sz="900" dirty="0" err="1"/>
              <a:t>Vlahov</a:t>
            </a:r>
            <a:r>
              <a:rPr lang="en-US" sz="900" dirty="0"/>
              <a:t>, D. (2000). The effect of a needle exchange program on numbers of discarded needles: A 2-year follow-up. </a:t>
            </a:r>
            <a:r>
              <a:rPr lang="en-US" sz="900" i="1" dirty="0"/>
              <a:t>American Journal of Public Health, 90(6),</a:t>
            </a:r>
            <a:r>
              <a:rPr lang="en-US" sz="900" dirty="0"/>
              <a:t> </a:t>
            </a:r>
            <a:r>
              <a:rPr lang="en-US" sz="900" dirty="0" smtClean="0"/>
              <a:t>936-939.</a:t>
            </a:r>
            <a:endParaRPr lang="en-US" sz="900" dirty="0"/>
          </a:p>
          <a:p>
            <a:r>
              <a:rPr lang="en-US" sz="900" baseline="30000" dirty="0" smtClean="0">
                <a:latin typeface="Calibri" pitchFamily="34" charset="0"/>
                <a:cs typeface="Calibri" pitchFamily="34" charset="0"/>
              </a:rPr>
              <a:t>2</a:t>
            </a:r>
            <a:r>
              <a:rPr lang="en-US" sz="900" dirty="0" smtClean="0"/>
              <a:t>Oliver</a:t>
            </a:r>
            <a:r>
              <a:rPr lang="en-US" sz="900" dirty="0"/>
              <a:t>, K.J., Friedman, S.R., Maynard, H., Magnuson, L., &amp; Des </a:t>
            </a:r>
            <a:r>
              <a:rPr lang="en-US" sz="900" dirty="0" err="1"/>
              <a:t>Jarlais</a:t>
            </a:r>
            <a:r>
              <a:rPr lang="en-US" sz="900" dirty="0"/>
              <a:t>, D.C. (1992). Impact of a needle exchange program on potentially infectious syringes in public places. Journal of Acquired Immune Deficiency </a:t>
            </a:r>
            <a:r>
              <a:rPr lang="en-US" sz="900" dirty="0" smtClean="0"/>
              <a:t>Syndromes</a:t>
            </a:r>
            <a:r>
              <a:rPr lang="en-US" sz="900" dirty="0"/>
              <a:t>, 5, 534–535.</a:t>
            </a:r>
            <a:endParaRPr lang="en-US" sz="900" dirty="0">
              <a:latin typeface="Calibri" pitchFamily="34" charset="0"/>
              <a:cs typeface="Calibri" pitchFamily="34" charset="0"/>
            </a:endParaRPr>
          </a:p>
          <a:p>
            <a:r>
              <a:rPr lang="en-US" sz="900" baseline="30000" dirty="0">
                <a:latin typeface="Calibri" pitchFamily="34" charset="0"/>
                <a:cs typeface="Calibri" pitchFamily="34" charset="0"/>
              </a:rPr>
              <a:t>3</a:t>
            </a:r>
            <a:r>
              <a:rPr lang="en-US" sz="900" dirty="0"/>
              <a:t>Tookes, H.E., et al. (2012). A comparison of syringe disposal practices among injection drug users in a city with versus a city without needle and syringe programs. Drug and Alcohol Dependence, 123(1-3), 255-9.</a:t>
            </a:r>
            <a:endParaRPr lang="en-US" sz="900" dirty="0">
              <a:latin typeface="Calibri" pitchFamily="34" charset="0"/>
              <a:cs typeface="Calibri"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599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Syringe </a:t>
            </a:r>
            <a:r>
              <a:rPr lang="en-US" sz="2600" b="1" dirty="0">
                <a:latin typeface="Segoe UI" pitchFamily="34" charset="0"/>
                <a:ea typeface="Segoe UI" pitchFamily="34" charset="0"/>
                <a:cs typeface="Segoe UI" pitchFamily="34" charset="0"/>
              </a:rPr>
              <a:t>Services Programs (SSPs) </a:t>
            </a:r>
            <a:r>
              <a:rPr lang="en-US" sz="2600" b="1" dirty="0" smtClean="0">
                <a:latin typeface="Segoe UI" pitchFamily="34" charset="0"/>
                <a:ea typeface="Segoe UI" pitchFamily="34" charset="0"/>
                <a:cs typeface="Segoe UI" pitchFamily="34" charset="0"/>
              </a:rPr>
              <a:t>only give </a:t>
            </a:r>
            <a:r>
              <a:rPr lang="en-US" sz="2600" b="1" dirty="0">
                <a:latin typeface="Segoe UI" pitchFamily="34" charset="0"/>
                <a:ea typeface="Segoe UI" pitchFamily="34" charset="0"/>
                <a:cs typeface="Segoe UI" pitchFamily="34" charset="0"/>
              </a:rPr>
              <a:t>out needles</a:t>
            </a: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SSPs provide a variety of services in addition to syringe exchange</a:t>
            </a:r>
            <a:r>
              <a:rPr lang="en-US" baseline="30000" dirty="0" smtClean="0">
                <a:latin typeface="Segoe UI" pitchFamily="34" charset="0"/>
                <a:ea typeface="Segoe UI" pitchFamily="34" charset="0"/>
                <a:cs typeface="Segoe UI" pitchFamily="34" charset="0"/>
              </a:rPr>
              <a:t>1</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7"/>
          <p:cNvSpPr>
            <a:spLocks noGrp="1"/>
          </p:cNvSpPr>
          <p:nvPr>
            <p:ph sz="half" idx="2"/>
          </p:nvPr>
        </p:nvSpPr>
        <p:spPr>
          <a:xfrm>
            <a:off x="184532" y="2840864"/>
            <a:ext cx="4768468" cy="2784647"/>
          </a:xfrm>
        </p:spPr>
        <p:txBody>
          <a:bodyPr>
            <a:normAutofit lnSpcReduction="10000"/>
          </a:bodyPr>
          <a:lstStyle/>
          <a:p>
            <a:pPr>
              <a:buFont typeface="Courier New" pitchFamily="49" charset="0"/>
              <a:buChar char="o"/>
            </a:pPr>
            <a:r>
              <a:rPr lang="en-US" sz="1600" dirty="0">
                <a:latin typeface="Calibri" pitchFamily="34" charset="0"/>
                <a:cs typeface="Calibri" pitchFamily="34" charset="0"/>
              </a:rPr>
              <a:t>O</a:t>
            </a:r>
            <a:r>
              <a:rPr lang="en-US" sz="1600" dirty="0" smtClean="0">
                <a:latin typeface="Calibri" pitchFamily="34" charset="0"/>
                <a:cs typeface="Calibri" pitchFamily="34" charset="0"/>
              </a:rPr>
              <a:t>nsite medical care</a:t>
            </a:r>
            <a:r>
              <a:rPr lang="en-US" sz="1600" baseline="30000" dirty="0">
                <a:latin typeface="Calibri" pitchFamily="34" charset="0"/>
                <a:cs typeface="Calibri" pitchFamily="34" charset="0"/>
              </a:rPr>
              <a:t> 1</a:t>
            </a:r>
            <a:endParaRPr lang="en-US" sz="1600" dirty="0" smtClean="0">
              <a:latin typeface="Calibri" pitchFamily="34" charset="0"/>
              <a:cs typeface="Calibri" pitchFamily="34" charset="0"/>
            </a:endParaRPr>
          </a:p>
          <a:p>
            <a:pPr>
              <a:buFont typeface="Courier New" pitchFamily="49" charset="0"/>
              <a:buChar char="o"/>
            </a:pPr>
            <a:r>
              <a:rPr lang="en-US" sz="1600" dirty="0">
                <a:latin typeface="Calibri" pitchFamily="34" charset="0"/>
                <a:cs typeface="Calibri" pitchFamily="34" charset="0"/>
              </a:rPr>
              <a:t>S</a:t>
            </a:r>
            <a:r>
              <a:rPr lang="en-US" sz="1600" dirty="0" smtClean="0">
                <a:latin typeface="Calibri" pitchFamily="34" charset="0"/>
                <a:cs typeface="Calibri" pitchFamily="34" charset="0"/>
              </a:rPr>
              <a:t>creening and counseling for HIV, hepatitis C, and STIs (injection drug users are twice as likely as the general public not to know their HIV status)</a:t>
            </a:r>
            <a:r>
              <a:rPr lang="en-US" sz="1600" baseline="30000" dirty="0">
                <a:latin typeface="Calibri" pitchFamily="34" charset="0"/>
                <a:cs typeface="Calibri" pitchFamily="34" charset="0"/>
              </a:rPr>
              <a:t> </a:t>
            </a:r>
            <a:r>
              <a:rPr lang="en-US" sz="1600" baseline="30000" dirty="0" smtClean="0">
                <a:latin typeface="Calibri" pitchFamily="34" charset="0"/>
                <a:cs typeface="Calibri" pitchFamily="34" charset="0"/>
              </a:rPr>
              <a:t>1,2</a:t>
            </a:r>
            <a:endParaRPr lang="en-US" sz="1600" dirty="0" smtClean="0">
              <a:latin typeface="Calibri" pitchFamily="34" charset="0"/>
              <a:cs typeface="Calibri" pitchFamily="34" charset="0"/>
            </a:endParaRPr>
          </a:p>
          <a:p>
            <a:pPr>
              <a:buFont typeface="Courier New" pitchFamily="49" charset="0"/>
              <a:buChar char="o"/>
            </a:pPr>
            <a:r>
              <a:rPr lang="en-US" sz="1600" dirty="0" smtClean="0">
                <a:latin typeface="Calibri" pitchFamily="34" charset="0"/>
                <a:cs typeface="Calibri" pitchFamily="34" charset="0"/>
              </a:rPr>
              <a:t>Distribution of safer sex supplies, food, and clothing</a:t>
            </a:r>
            <a:r>
              <a:rPr lang="en-US" sz="1600" baseline="30000" dirty="0">
                <a:latin typeface="Calibri" pitchFamily="34" charset="0"/>
                <a:cs typeface="Calibri" pitchFamily="34" charset="0"/>
              </a:rPr>
              <a:t> 1</a:t>
            </a:r>
            <a:endParaRPr lang="en-US" sz="1600" dirty="0" smtClean="0">
              <a:latin typeface="Calibri" pitchFamily="34" charset="0"/>
              <a:cs typeface="Calibri" pitchFamily="34" charset="0"/>
            </a:endParaRPr>
          </a:p>
          <a:p>
            <a:pPr>
              <a:buFont typeface="Courier New" pitchFamily="49" charset="0"/>
              <a:buChar char="o"/>
            </a:pPr>
            <a:r>
              <a:rPr lang="en-US" sz="1600" dirty="0" smtClean="0">
                <a:latin typeface="Calibri" pitchFamily="34" charset="0"/>
                <a:cs typeface="Calibri" pitchFamily="34" charset="0"/>
              </a:rPr>
              <a:t>Referrals to substance use treatment and support groups</a:t>
            </a:r>
            <a:r>
              <a:rPr lang="en-US" sz="1600" baseline="30000" dirty="0">
                <a:latin typeface="Calibri" pitchFamily="34" charset="0"/>
                <a:cs typeface="Calibri" pitchFamily="34" charset="0"/>
              </a:rPr>
              <a:t> 1</a:t>
            </a:r>
            <a:endParaRPr lang="en-US" sz="1600" dirty="0" smtClean="0">
              <a:latin typeface="Calibri" pitchFamily="34" charset="0"/>
              <a:cs typeface="Calibri" pitchFamily="34" charset="0"/>
            </a:endParaRPr>
          </a:p>
          <a:p>
            <a:pPr>
              <a:buFont typeface="Courier New" pitchFamily="49" charset="0"/>
              <a:buChar char="o"/>
            </a:pPr>
            <a:r>
              <a:rPr lang="en-US" sz="1600" dirty="0" smtClean="0">
                <a:latin typeface="Calibri" pitchFamily="34" charset="0"/>
                <a:cs typeface="Calibri" pitchFamily="34" charset="0"/>
              </a:rPr>
              <a:t>Medications and resources to prevent death from drug overdose</a:t>
            </a:r>
            <a:r>
              <a:rPr lang="en-US" sz="1600" baseline="30000" dirty="0">
                <a:latin typeface="Calibri" pitchFamily="34" charset="0"/>
                <a:cs typeface="Calibri" pitchFamily="34" charset="0"/>
              </a:rPr>
              <a:t> </a:t>
            </a:r>
            <a:r>
              <a:rPr lang="en-US" sz="1600" baseline="30000" dirty="0" smtClean="0">
                <a:latin typeface="Calibri" pitchFamily="34" charset="0"/>
                <a:cs typeface="Calibri" pitchFamily="34" charset="0"/>
              </a:rPr>
              <a:t>3</a:t>
            </a:r>
            <a:endParaRPr lang="en-US" sz="1600" dirty="0" smtClean="0">
              <a:latin typeface="Calibri" pitchFamily="34" charset="0"/>
              <a:cs typeface="Calibri" pitchFamily="34" charset="0"/>
            </a:endParaRPr>
          </a:p>
          <a:p>
            <a:pPr>
              <a:buFont typeface="Courier New" pitchFamily="49" charset="0"/>
              <a:buChar char="o"/>
            </a:pPr>
            <a:r>
              <a:rPr lang="en-US" sz="1600" dirty="0" smtClean="0">
                <a:latin typeface="Calibri" pitchFamily="34" charset="0"/>
                <a:cs typeface="Calibri" pitchFamily="34" charset="0"/>
              </a:rPr>
              <a:t>Case management</a:t>
            </a:r>
            <a:r>
              <a:rPr lang="en-US" sz="1600" baseline="30000" dirty="0">
                <a:latin typeface="Calibri" pitchFamily="34" charset="0"/>
                <a:cs typeface="Calibri" pitchFamily="34" charset="0"/>
              </a:rPr>
              <a:t> </a:t>
            </a:r>
            <a:endParaRPr lang="en-US" sz="1600" dirty="0" smtClean="0">
              <a:latin typeface="Calibri" pitchFamily="34" charset="0"/>
              <a:cs typeface="Calibri" pitchFamily="34" charset="0"/>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363"/>
          <a:stretch/>
        </p:blipFill>
        <p:spPr bwMode="auto">
          <a:xfrm>
            <a:off x="4815743" y="2840864"/>
            <a:ext cx="4219973" cy="261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672" y="5692914"/>
            <a:ext cx="9140328" cy="707886"/>
          </a:xfrm>
          <a:prstGeom prst="rect">
            <a:avLst/>
          </a:prstGeom>
          <a:noFill/>
        </p:spPr>
        <p:txBody>
          <a:bodyPr wrap="square" rtlCol="0">
            <a:spAutoFit/>
          </a:bodyPr>
          <a:lstStyle/>
          <a:p>
            <a:r>
              <a:rPr lang="en-US" sz="800" baseline="30000" dirty="0">
                <a:latin typeface="Calibri" pitchFamily="34" charset="0"/>
                <a:cs typeface="Calibri" pitchFamily="34" charset="0"/>
              </a:rPr>
              <a:t>1</a:t>
            </a:r>
            <a:r>
              <a:rPr lang="en-US" sz="800" dirty="0"/>
              <a:t>Des </a:t>
            </a:r>
            <a:r>
              <a:rPr lang="en-US" sz="800" dirty="0" err="1"/>
              <a:t>Jarlais</a:t>
            </a:r>
            <a:r>
              <a:rPr lang="en-US" sz="800" dirty="0"/>
              <a:t>, D.C., </a:t>
            </a:r>
            <a:r>
              <a:rPr lang="en-US" sz="800" dirty="0" err="1"/>
              <a:t>Guardino</a:t>
            </a:r>
            <a:r>
              <a:rPr lang="en-US" sz="800" dirty="0"/>
              <a:t>, V., Nugent, A., </a:t>
            </a:r>
            <a:r>
              <a:rPr lang="en-US" sz="800" dirty="0" err="1"/>
              <a:t>Arasteh</a:t>
            </a:r>
            <a:r>
              <a:rPr lang="en-US" sz="800" dirty="0"/>
              <a:t>, K., &amp; Purchase, D. (2012). (unpublished data) 2010 National Survey of Syringe Exchange Programs: Summary of Results</a:t>
            </a:r>
            <a:r>
              <a:rPr lang="en-US" sz="800" i="1" dirty="0"/>
              <a:t>. </a:t>
            </a:r>
            <a:r>
              <a:rPr lang="en-US" sz="800" dirty="0"/>
              <a:t>North American Syringe Exchange Network. Available at: http://nasen.org/news/2012/jul/05/2010-beth-israel-survey-results-summary/.</a:t>
            </a:r>
          </a:p>
          <a:p>
            <a:r>
              <a:rPr lang="en-US" sz="800" baseline="30000" dirty="0">
                <a:latin typeface="Calibri" pitchFamily="34" charset="0"/>
              </a:rPr>
              <a:t>2</a:t>
            </a:r>
            <a:r>
              <a:rPr lang="en-US" sz="800" dirty="0">
                <a:latin typeface="Calibri" pitchFamily="34" charset="0"/>
              </a:rPr>
              <a:t>National Minority AIDS Council. Federal funding for syringe exchange. Available from: harmreduction.org/</a:t>
            </a:r>
            <a:r>
              <a:rPr lang="en-US" sz="800" dirty="0" err="1">
                <a:latin typeface="Calibri" pitchFamily="34" charset="0"/>
              </a:rPr>
              <a:t>wp</a:t>
            </a:r>
            <a:r>
              <a:rPr lang="en-US" sz="800" dirty="0">
                <a:latin typeface="Calibri" pitchFamily="34" charset="0"/>
              </a:rPr>
              <a:t>-content/uploads/2012/01/Syringe-Exchange-June-4-NMAC.pdf  </a:t>
            </a:r>
          </a:p>
          <a:p>
            <a:r>
              <a:rPr lang="en-US" sz="800" baseline="30000" dirty="0">
                <a:latin typeface="Calibri" pitchFamily="34" charset="0"/>
              </a:rPr>
              <a:t>3</a:t>
            </a:r>
            <a:r>
              <a:rPr lang="en-US" sz="800" dirty="0"/>
              <a:t>Des </a:t>
            </a:r>
            <a:r>
              <a:rPr lang="en-US" sz="800" dirty="0" err="1"/>
              <a:t>Jarlais</a:t>
            </a:r>
            <a:r>
              <a:rPr lang="en-US" sz="800" dirty="0"/>
              <a:t>, D.C., </a:t>
            </a:r>
            <a:r>
              <a:rPr lang="en-US" sz="800" dirty="0" err="1"/>
              <a:t>Guardino</a:t>
            </a:r>
            <a:r>
              <a:rPr lang="en-US" sz="800" dirty="0"/>
              <a:t>, V., Nugent, A., </a:t>
            </a:r>
            <a:r>
              <a:rPr lang="en-US" sz="800" dirty="0" err="1"/>
              <a:t>Arasteh</a:t>
            </a:r>
            <a:r>
              <a:rPr lang="en-US" sz="800" dirty="0"/>
              <a:t>, K., &amp; Purchase, D. 2011 National Survey of Syringe Exchange Programs: Summary of Results. Presented at the 9</a:t>
            </a:r>
            <a:r>
              <a:rPr lang="en-US" sz="800" baseline="30000" dirty="0"/>
              <a:t>th</a:t>
            </a:r>
            <a:r>
              <a:rPr lang="en-US" sz="800" dirty="0"/>
              <a:t> National Harm Reduction Conference: “From Public Health to Social Justice,” Portland, OR, November, 2012.</a:t>
            </a: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11393" y="2438400"/>
            <a:ext cx="2676698"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Selected Services Offered by SSPs Nationwide in 2010</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a:latin typeface="Segoe UI" pitchFamily="34" charset="0"/>
                <a:ea typeface="Segoe UI" pitchFamily="34" charset="0"/>
                <a:cs typeface="Segoe UI" pitchFamily="34" charset="0"/>
              </a:rPr>
              <a:t>SSPs increase injection drug use and undermine public safety</a:t>
            </a: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Statistics show that SSP services improve public health and safety</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0" name="TextBox 9"/>
          <p:cNvSpPr txBox="1"/>
          <p:nvPr/>
        </p:nvSpPr>
        <p:spPr>
          <a:xfrm>
            <a:off x="3672" y="2649941"/>
            <a:ext cx="9140328" cy="2539157"/>
          </a:xfrm>
          <a:prstGeom prst="rect">
            <a:avLst/>
          </a:prstGeom>
          <a:noFill/>
        </p:spPr>
        <p:txBody>
          <a:bodyPr wrap="square" rtlCol="0">
            <a:spAutoFit/>
          </a:bodyPr>
          <a:lstStyle/>
          <a:p>
            <a:pPr marL="285750" indent="-285750">
              <a:spcAft>
                <a:spcPts val="600"/>
              </a:spcAft>
              <a:buFont typeface="Courier New" pitchFamily="49" charset="0"/>
              <a:buChar char="o"/>
            </a:pPr>
            <a:r>
              <a:rPr lang="en-US" dirty="0" smtClean="0"/>
              <a:t>In </a:t>
            </a:r>
            <a:r>
              <a:rPr lang="en-US" dirty="0"/>
              <a:t>New York City, the growth of SSPs from 1990 to 2001 was </a:t>
            </a:r>
            <a:r>
              <a:rPr lang="en-US" dirty="0" smtClean="0"/>
              <a:t>associated with </a:t>
            </a:r>
            <a:r>
              <a:rPr lang="en-US" dirty="0"/>
              <a:t>a </a:t>
            </a:r>
            <a:r>
              <a:rPr lang="en-US" dirty="0" smtClean="0"/>
              <a:t>78% decrease </a:t>
            </a:r>
            <a:r>
              <a:rPr lang="en-US" dirty="0"/>
              <a:t>in HIV prevalence </a:t>
            </a:r>
            <a:r>
              <a:rPr lang="en-US" dirty="0" smtClean="0"/>
              <a:t>among IDUs</a:t>
            </a:r>
            <a:r>
              <a:rPr lang="en-US" dirty="0"/>
              <a:t>.</a:t>
            </a:r>
            <a:r>
              <a:rPr lang="en-US" baseline="30000" dirty="0"/>
              <a:t> </a:t>
            </a:r>
            <a:r>
              <a:rPr lang="en-US" baseline="30000" dirty="0" smtClean="0"/>
              <a:t>1</a:t>
            </a:r>
            <a:endParaRPr lang="en-US" dirty="0"/>
          </a:p>
          <a:p>
            <a:pPr marL="285750" indent="-285750">
              <a:spcAft>
                <a:spcPts val="600"/>
              </a:spcAft>
              <a:buFont typeface="Courier New" pitchFamily="49" charset="0"/>
              <a:buChar char="o"/>
            </a:pPr>
            <a:r>
              <a:rPr lang="en-US" dirty="0" smtClean="0"/>
              <a:t>During </a:t>
            </a:r>
            <a:r>
              <a:rPr lang="en-US" dirty="0"/>
              <a:t>this time period, the same population saw a decrease in the prevalence of hepatitis C from 90% to 63% </a:t>
            </a:r>
            <a:r>
              <a:rPr lang="en-US" baseline="30000" dirty="0" smtClean="0"/>
              <a:t>2</a:t>
            </a:r>
            <a:endParaRPr lang="en-US" dirty="0" smtClean="0">
              <a:cs typeface="Calibri" pitchFamily="34" charset="0"/>
            </a:endParaRPr>
          </a:p>
          <a:p>
            <a:pPr marL="285750" indent="-285750">
              <a:spcAft>
                <a:spcPts val="600"/>
              </a:spcAft>
              <a:buFont typeface="Courier New" pitchFamily="49" charset="0"/>
              <a:buChar char="o"/>
            </a:pPr>
            <a:r>
              <a:rPr lang="en-US" dirty="0" smtClean="0">
                <a:cs typeface="Calibri" pitchFamily="34" charset="0"/>
              </a:rPr>
              <a:t>One </a:t>
            </a:r>
            <a:r>
              <a:rPr lang="en-US" dirty="0">
                <a:cs typeface="Calibri" pitchFamily="34" charset="0"/>
              </a:rPr>
              <a:t>study showed </a:t>
            </a:r>
            <a:r>
              <a:rPr lang="en-US" dirty="0" smtClean="0">
                <a:cs typeface="Calibri" pitchFamily="34" charset="0"/>
              </a:rPr>
              <a:t>that within 6 months of using federally-funded SSPs, clients saw a </a:t>
            </a:r>
            <a:r>
              <a:rPr lang="en-US" b="1" dirty="0">
                <a:cs typeface="Calibri" pitchFamily="34" charset="0"/>
              </a:rPr>
              <a:t>45% </a:t>
            </a:r>
            <a:r>
              <a:rPr lang="en-US" b="1" dirty="0" smtClean="0">
                <a:cs typeface="Calibri" pitchFamily="34" charset="0"/>
              </a:rPr>
              <a:t>increase in employment</a:t>
            </a:r>
            <a:r>
              <a:rPr lang="en-US" dirty="0" smtClean="0">
                <a:cs typeface="Calibri" pitchFamily="34" charset="0"/>
              </a:rPr>
              <a:t>.</a:t>
            </a:r>
            <a:r>
              <a:rPr lang="en-US" baseline="30000" dirty="0" smtClean="0">
                <a:cs typeface="Calibri" pitchFamily="34" charset="0"/>
              </a:rPr>
              <a:t> </a:t>
            </a:r>
            <a:r>
              <a:rPr lang="en-US" dirty="0" smtClean="0">
                <a:cs typeface="Calibri" pitchFamily="34" charset="0"/>
              </a:rPr>
              <a:t> </a:t>
            </a:r>
            <a:r>
              <a:rPr lang="en-US" dirty="0">
                <a:cs typeface="Calibri" pitchFamily="34" charset="0"/>
              </a:rPr>
              <a:t>In addition, </a:t>
            </a:r>
            <a:r>
              <a:rPr lang="en-US" dirty="0" smtClean="0">
                <a:cs typeface="Calibri" pitchFamily="34" charset="0"/>
              </a:rPr>
              <a:t>clients were </a:t>
            </a:r>
            <a:r>
              <a:rPr lang="en-US" dirty="0">
                <a:cs typeface="Calibri" pitchFamily="34" charset="0"/>
              </a:rPr>
              <a:t>25% more likely to have been successfully referred to mental health treatment and prescribed </a:t>
            </a:r>
            <a:r>
              <a:rPr lang="en-US" dirty="0" smtClean="0">
                <a:cs typeface="Calibri" pitchFamily="34" charset="0"/>
              </a:rPr>
              <a:t>medication.</a:t>
            </a:r>
            <a:r>
              <a:rPr lang="en-US" baseline="30000" dirty="0" smtClean="0">
                <a:cs typeface="Calibri" pitchFamily="34" charset="0"/>
              </a:rPr>
              <a:t>3</a:t>
            </a:r>
            <a:endParaRPr lang="en-US" dirty="0" smtClean="0">
              <a:cs typeface="Calibri" pitchFamily="34" charset="0"/>
            </a:endParaRPr>
          </a:p>
          <a:p>
            <a:pPr marL="285750" indent="-285750">
              <a:spcAft>
                <a:spcPts val="600"/>
              </a:spcAft>
              <a:buFont typeface="Courier New" pitchFamily="49" charset="0"/>
              <a:buChar char="o"/>
            </a:pPr>
            <a:r>
              <a:rPr lang="en-US" dirty="0" smtClean="0">
                <a:cs typeface="Calibri" pitchFamily="34" charset="0"/>
              </a:rPr>
              <a:t>In </a:t>
            </a:r>
            <a:r>
              <a:rPr lang="en-US" dirty="0">
                <a:cs typeface="Calibri" pitchFamily="34" charset="0"/>
              </a:rPr>
              <a:t>New Jersey, </a:t>
            </a:r>
            <a:r>
              <a:rPr lang="en-US" b="1" dirty="0">
                <a:cs typeface="Calibri" pitchFamily="34" charset="0"/>
              </a:rPr>
              <a:t>22% </a:t>
            </a:r>
            <a:r>
              <a:rPr lang="en-US" dirty="0">
                <a:cs typeface="Calibri" pitchFamily="34" charset="0"/>
              </a:rPr>
              <a:t>of the state’s SSP clients have entered drug </a:t>
            </a:r>
            <a:r>
              <a:rPr lang="en-US" dirty="0" smtClean="0">
                <a:cs typeface="Calibri" pitchFamily="34" charset="0"/>
              </a:rPr>
              <a:t>treatment.</a:t>
            </a:r>
            <a:r>
              <a:rPr lang="en-US" baseline="30000" dirty="0" smtClean="0">
                <a:cs typeface="Calibri" pitchFamily="34" charset="0"/>
              </a:rPr>
              <a:t>4</a:t>
            </a:r>
            <a:endParaRPr lang="en-US" dirty="0" smtClean="0">
              <a:cs typeface="Calibri" pitchFamily="34" charset="0"/>
            </a:endParaRPr>
          </a:p>
        </p:txBody>
      </p:sp>
      <p:sp>
        <p:nvSpPr>
          <p:cNvPr id="12" name="TextBox 11"/>
          <p:cNvSpPr txBox="1"/>
          <p:nvPr/>
        </p:nvSpPr>
        <p:spPr>
          <a:xfrm>
            <a:off x="3672" y="5189098"/>
            <a:ext cx="9140328" cy="1200329"/>
          </a:xfrm>
          <a:prstGeom prst="rect">
            <a:avLst/>
          </a:prstGeom>
          <a:noFill/>
        </p:spPr>
        <p:txBody>
          <a:bodyPr wrap="square" rtlCol="0">
            <a:spAutoFit/>
          </a:bodyPr>
          <a:lstStyle/>
          <a:p>
            <a:pPr defTabSz="905805">
              <a:defRPr/>
            </a:pPr>
            <a:r>
              <a:rPr lang="en-US" sz="900" baseline="30000" dirty="0">
                <a:latin typeface="Calibri" pitchFamily="34" charset="0"/>
                <a:cs typeface="Calibri" pitchFamily="34" charset="0"/>
              </a:rPr>
              <a:t>1</a:t>
            </a:r>
            <a:r>
              <a:rPr lang="en-US" sz="900" dirty="0"/>
              <a:t>Des </a:t>
            </a:r>
            <a:r>
              <a:rPr lang="en-US" sz="900" dirty="0" err="1"/>
              <a:t>Jarlais</a:t>
            </a:r>
            <a:r>
              <a:rPr lang="en-US" sz="900" dirty="0"/>
              <a:t>, DC, et al. (2005). HIV Incidence Among Injection Drug Users in New York City, 1990 to 2002: Use of Serologic Test Algorithm to Assess Expansion of HIV Prevention Services. </a:t>
            </a:r>
            <a:r>
              <a:rPr lang="en-US" sz="900" i="1" dirty="0"/>
              <a:t>American Journal of Public Health</a:t>
            </a:r>
            <a:r>
              <a:rPr lang="en-US" sz="900" dirty="0"/>
              <a:t> 95.8: 1439-444.</a:t>
            </a:r>
          </a:p>
          <a:p>
            <a:r>
              <a:rPr lang="en-US" sz="900" baseline="30000" dirty="0"/>
              <a:t>2</a:t>
            </a:r>
            <a:r>
              <a:rPr lang="en-US" sz="900" dirty="0"/>
              <a:t>Des </a:t>
            </a:r>
            <a:r>
              <a:rPr lang="en-US" sz="900" dirty="0" err="1"/>
              <a:t>Jarlais</a:t>
            </a:r>
            <a:r>
              <a:rPr lang="en-US" sz="900" dirty="0"/>
              <a:t>, D.C., et al. (2005). Reductions in hepatitis C virus and HIV infections among injecting drug users in New York City, 1990-2001. </a:t>
            </a:r>
            <a:r>
              <a:rPr lang="en-US" sz="900" i="1" dirty="0"/>
              <a:t>AIDS, 19</a:t>
            </a:r>
            <a:r>
              <a:rPr lang="en-US" sz="900" dirty="0"/>
              <a:t>(</a:t>
            </a:r>
            <a:r>
              <a:rPr lang="en-US" sz="900" dirty="0" err="1"/>
              <a:t>suppl</a:t>
            </a:r>
            <a:r>
              <a:rPr lang="en-US" sz="900" dirty="0"/>
              <a:t> 3), S20-S25.</a:t>
            </a:r>
          </a:p>
          <a:p>
            <a:r>
              <a:rPr lang="en-US" sz="900" baseline="30000" dirty="0"/>
              <a:t>3</a:t>
            </a:r>
            <a:r>
              <a:rPr lang="en-US" sz="900" dirty="0"/>
              <a:t>Silverman, B., Thompson, D., Baxter, B., Jimenez, A.D., Hart, C., &amp; </a:t>
            </a:r>
            <a:r>
              <a:rPr lang="en-US" sz="900" dirty="0" err="1"/>
              <a:t>Hartfield</a:t>
            </a:r>
            <a:r>
              <a:rPr lang="en-US" sz="900" dirty="0"/>
              <a:t>, C. (July 25, 2012). First federal support for community based syringe exchange programs: A panel presentation by SAMHSA grantees (Poster--WEPE234). Presented at the International AIDS Conference Poster Session, Washington, D.C. Poster and abstract available online at http://pag.aids2012.org/abstracts.aspx?aid=20133. (date last accessed: December 12, 2012).</a:t>
            </a:r>
          </a:p>
          <a:p>
            <a:r>
              <a:rPr lang="en-US" sz="900" baseline="30000" dirty="0">
                <a:latin typeface="Calibri" pitchFamily="34" charset="0"/>
              </a:rPr>
              <a:t>4</a:t>
            </a:r>
            <a:r>
              <a:rPr lang="en-US" sz="900" dirty="0"/>
              <a:t>New Jersey Syringe Access Program Demonstration Project. (January 2010). Interim report: Implementation of P.L. 2006, c.99, “Blood-borne Disease Harm Reduction Act.” Available online at http://www.state.nj.us/health/aids/documents/nj_sep_evaluation.pdf. (date last accessed: December 12, 2012</a:t>
            </a:r>
            <a:r>
              <a:rPr lang="en-US" sz="900" dirty="0" smtClean="0"/>
              <a:t>).</a:t>
            </a:r>
            <a:endParaRPr lang="en-US" sz="900" baseline="30000" dirty="0">
              <a:latin typeface="Calibri" pitchFamily="34" charset="0"/>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154416"/>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SSPs increase injection drug use and undermine public safety</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241932" y="1098205"/>
            <a:ext cx="6825867" cy="924734"/>
          </a:xfrm>
        </p:spPr>
        <p:txBody>
          <a:bodyPr>
            <a:noAutofit/>
          </a:bodyPr>
          <a:lstStyle/>
          <a:p>
            <a:r>
              <a:rPr lang="en-US" dirty="0" smtClean="0">
                <a:latin typeface="Segoe UI" pitchFamily="34" charset="0"/>
                <a:ea typeface="Segoe UI" pitchFamily="34" charset="0"/>
                <a:cs typeface="Segoe UI" pitchFamily="34" charset="0"/>
              </a:rPr>
              <a:t>SSPs connect IDUs with treatment and are associated with reduced crime</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6484032"/>
            <a:ext cx="762000" cy="290736"/>
          </a:xfrm>
          <a:prstGeom prst="rect">
            <a:avLst/>
          </a:prstGeom>
        </p:spPr>
      </p:pic>
      <p:sp>
        <p:nvSpPr>
          <p:cNvPr id="13" name="Content Placeholder 2"/>
          <p:cNvSpPr>
            <a:spLocks noGrp="1"/>
          </p:cNvSpPr>
          <p:nvPr>
            <p:ph idx="1"/>
          </p:nvPr>
        </p:nvSpPr>
        <p:spPr>
          <a:xfrm>
            <a:off x="215832" y="2719412"/>
            <a:ext cx="8470968" cy="3147988"/>
          </a:xfrm>
        </p:spPr>
        <p:txBody>
          <a:bodyPr>
            <a:normAutofit fontScale="92500" lnSpcReduction="20000"/>
          </a:bodyPr>
          <a:lstStyle/>
          <a:p>
            <a:pPr marL="342900" indent="-342900">
              <a:spcAft>
                <a:spcPts val="600"/>
              </a:spcAft>
              <a:buFont typeface="Courier New" pitchFamily="49" charset="0"/>
              <a:buChar char="o"/>
            </a:pPr>
            <a:r>
              <a:rPr lang="en-US" b="0" dirty="0" smtClean="0">
                <a:latin typeface="Calibri" pitchFamily="34" charset="0"/>
                <a:cs typeface="Calibri" pitchFamily="34" charset="0"/>
              </a:rPr>
              <a:t>Neighborhoods in Baltimore with SSPs experienced an 11% decrease in break-ins and burglaries, while areas without SSPs saw an 8% increase in such crimes during the same period.</a:t>
            </a:r>
            <a:r>
              <a:rPr lang="en-US" b="0" baseline="30000" dirty="0" smtClean="0">
                <a:latin typeface="Calibri" pitchFamily="34" charset="0"/>
                <a:cs typeface="Calibri" pitchFamily="34" charset="0"/>
              </a:rPr>
              <a:t>1</a:t>
            </a:r>
            <a:r>
              <a:rPr lang="en-US" b="0" dirty="0" smtClean="0">
                <a:latin typeface="Calibri" pitchFamily="34" charset="0"/>
                <a:cs typeface="Calibri" pitchFamily="34" charset="0"/>
              </a:rPr>
              <a:t> </a:t>
            </a:r>
          </a:p>
          <a:p>
            <a:pPr marL="342900" indent="-342900">
              <a:spcAft>
                <a:spcPts val="600"/>
              </a:spcAft>
              <a:buFont typeface="Courier New" pitchFamily="49" charset="0"/>
              <a:buChar char="o"/>
            </a:pPr>
            <a:r>
              <a:rPr lang="en-US" b="0" dirty="0" smtClean="0">
                <a:latin typeface="Calibri" pitchFamily="34" charset="0"/>
                <a:cs typeface="Calibri" pitchFamily="34" charset="0"/>
              </a:rPr>
              <a:t>In Seattle, IDUs who had used SSPs were more likely to report a significant decrease (&gt;75%) in injection drug use, to stop using injection drugs, and to remain in treatment than IDUs who had never used SSPs.</a:t>
            </a:r>
            <a:r>
              <a:rPr lang="en-US" b="0" baseline="30000" dirty="0" smtClean="0">
                <a:latin typeface="Calibri" pitchFamily="34" charset="0"/>
                <a:cs typeface="Calibri" pitchFamily="34" charset="0"/>
              </a:rPr>
              <a:t>2</a:t>
            </a:r>
            <a:r>
              <a:rPr lang="en-US" b="0" dirty="0" smtClean="0">
                <a:latin typeface="Calibri" pitchFamily="34" charset="0"/>
                <a:cs typeface="Calibri" pitchFamily="34" charset="0"/>
              </a:rPr>
              <a:t> </a:t>
            </a:r>
          </a:p>
          <a:p>
            <a:pPr marL="342900" indent="-342900">
              <a:spcAft>
                <a:spcPts val="600"/>
              </a:spcAft>
              <a:buFont typeface="Courier New" pitchFamily="49" charset="0"/>
              <a:buChar char="o"/>
            </a:pPr>
            <a:r>
              <a:rPr lang="en-US" b="0" dirty="0" smtClean="0">
                <a:latin typeface="Calibri" pitchFamily="34" charset="0"/>
                <a:cs typeface="Calibri" pitchFamily="34" charset="0"/>
              </a:rPr>
              <a:t>The same study in Seattle found that new users of the SSP were five times more likely to enter drug treatment than individuals who never utilized the program.</a:t>
            </a:r>
            <a:r>
              <a:rPr lang="en-US" b="0" baseline="30000" dirty="0">
                <a:latin typeface="Calibri" pitchFamily="34" charset="0"/>
                <a:cs typeface="Calibri" pitchFamily="34" charset="0"/>
              </a:rPr>
              <a:t>2</a:t>
            </a:r>
            <a:endParaRPr lang="en-US" b="0" dirty="0" smtClean="0">
              <a:latin typeface="Calibri" pitchFamily="34" charset="0"/>
              <a:cs typeface="Calibri" pitchFamily="34" charset="0"/>
            </a:endParaRPr>
          </a:p>
        </p:txBody>
      </p:sp>
      <p:sp>
        <p:nvSpPr>
          <p:cNvPr id="12" name="TextBox 11"/>
          <p:cNvSpPr txBox="1"/>
          <p:nvPr/>
        </p:nvSpPr>
        <p:spPr>
          <a:xfrm>
            <a:off x="3672" y="5892870"/>
            <a:ext cx="9140328" cy="507831"/>
          </a:xfrm>
          <a:prstGeom prst="rect">
            <a:avLst/>
          </a:prstGeom>
          <a:noFill/>
        </p:spPr>
        <p:txBody>
          <a:bodyPr wrap="square" rtlCol="0">
            <a:spAutoFit/>
          </a:bodyPr>
          <a:lstStyle/>
          <a:p>
            <a:r>
              <a:rPr lang="en-US" sz="900" baseline="30000" dirty="0">
                <a:latin typeface="Calibri" pitchFamily="34" charset="0"/>
              </a:rPr>
              <a:t>1</a:t>
            </a:r>
            <a:r>
              <a:rPr lang="en-US" sz="900" dirty="0"/>
              <a:t>Center for Innovative Public Policies. </a:t>
            </a:r>
            <a:r>
              <a:rPr lang="en-US" sz="900" i="1" dirty="0"/>
              <a:t>Needle Exchange Programs: Is Baltimore a Bust?</a:t>
            </a:r>
            <a:r>
              <a:rPr lang="en-US" sz="900" dirty="0"/>
              <a:t> Tamarac, Fl.: CIPP; April 2001.</a:t>
            </a:r>
          </a:p>
          <a:p>
            <a:r>
              <a:rPr lang="en-US" sz="900" baseline="30000" dirty="0">
                <a:latin typeface="Calibri" pitchFamily="34" charset="0"/>
              </a:rPr>
              <a:t>2</a:t>
            </a:r>
            <a:r>
              <a:rPr lang="en-US" sz="900" dirty="0">
                <a:latin typeface="Calibri" pitchFamily="34" charset="0"/>
              </a:rPr>
              <a:t>Hagan, H. et al. (2000). Reduced injection frequency and increased entry and retention in drug treatment associated with needle-exchange participation in Seattle drug injectors. Journal of Substance Abuse Treatment, 19, 247-252.</a:t>
            </a:r>
            <a:endParaRPr lang="en-US" sz="900" baseline="30000" dirty="0">
              <a:latin typeface="Calibri"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84" r="21466" b="22623"/>
          <a:stretch/>
        </p:blipFill>
        <p:spPr bwMode="auto">
          <a:xfrm>
            <a:off x="0" y="0"/>
            <a:ext cx="9144000" cy="110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0" y="6400800"/>
            <a:ext cx="9144000" cy="457200"/>
          </a:xfrm>
          <a:prstGeom prst="rect">
            <a:avLst/>
          </a:prstGeom>
          <a:gradFill flip="none" rotWithShape="1">
            <a:gsLst>
              <a:gs pos="0">
                <a:srgbClr val="99D9EA"/>
              </a:gs>
              <a:gs pos="21000">
                <a:srgbClr val="99D9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41933" y="76200"/>
            <a:ext cx="6825867" cy="990600"/>
          </a:xfrm>
          <a:ln>
            <a:noFill/>
          </a:ln>
        </p:spPr>
        <p:txBody>
          <a:bodyPr>
            <a:normAutofit/>
          </a:bodyPr>
          <a:lstStyle/>
          <a:p>
            <a:pPr algn="l"/>
            <a:r>
              <a:rPr lang="en-US" sz="2600" b="1" dirty="0" smtClean="0">
                <a:latin typeface="Segoe UI" pitchFamily="34" charset="0"/>
                <a:ea typeface="Segoe UI" pitchFamily="34" charset="0"/>
                <a:cs typeface="Segoe UI" pitchFamily="34" charset="0"/>
              </a:rPr>
              <a:t>SSPs increase injection drug use and undermine public safety</a:t>
            </a:r>
            <a:endParaRPr lang="en-US" sz="2600" b="1" dirty="0">
              <a:latin typeface="Segoe UI" pitchFamily="34" charset="0"/>
              <a:ea typeface="Segoe UI" pitchFamily="34" charset="0"/>
              <a:cs typeface="Segoe UI" pitchFamily="34" charset="0"/>
            </a:endParaRPr>
          </a:p>
        </p:txBody>
      </p:sp>
      <p:sp>
        <p:nvSpPr>
          <p:cNvPr id="7" name="Text Placeholder 6"/>
          <p:cNvSpPr>
            <a:spLocks noGrp="1"/>
          </p:cNvSpPr>
          <p:nvPr>
            <p:ph type="body" idx="1"/>
          </p:nvPr>
        </p:nvSpPr>
        <p:spPr>
          <a:xfrm>
            <a:off x="2318133" y="1295400"/>
            <a:ext cx="5759067" cy="671153"/>
          </a:xfrm>
        </p:spPr>
        <p:txBody>
          <a:bodyPr anchor="t">
            <a:noAutofit/>
          </a:bodyPr>
          <a:lstStyle/>
          <a:p>
            <a:r>
              <a:rPr lang="en-US" dirty="0" smtClean="0">
                <a:latin typeface="Segoe UI" pitchFamily="34" charset="0"/>
                <a:ea typeface="Segoe UI" pitchFamily="34" charset="0"/>
                <a:cs typeface="Segoe UI" pitchFamily="34" charset="0"/>
              </a:rPr>
              <a:t>SSPs promote public safety</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3672" y="6459352"/>
            <a:ext cx="6019799" cy="369332"/>
          </a:xfrm>
          <a:prstGeom prst="rect">
            <a:avLst/>
          </a:prstGeom>
          <a:noFill/>
        </p:spPr>
        <p:txBody>
          <a:bodyPr wrap="square" rtlCol="0">
            <a:spAutoFit/>
          </a:bodyPr>
          <a:lstStyle/>
          <a:p>
            <a:r>
              <a:rPr lang="en-US" dirty="0" smtClean="0"/>
              <a:t>Syringe Services Programs:  Myth vs. Fact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0664"/>
            <a:ext cx="762000" cy="290736"/>
          </a:xfrm>
          <a:prstGeom prst="rect">
            <a:avLst/>
          </a:prstGeom>
        </p:spPr>
      </p:pic>
      <p:sp>
        <p:nvSpPr>
          <p:cNvPr id="13" name="Content Placeholder 7"/>
          <p:cNvSpPr>
            <a:spLocks noGrp="1"/>
          </p:cNvSpPr>
          <p:nvPr>
            <p:ph sz="half" idx="2"/>
          </p:nvPr>
        </p:nvSpPr>
        <p:spPr>
          <a:xfrm>
            <a:off x="111870" y="3001359"/>
            <a:ext cx="5526930" cy="2459829"/>
          </a:xfrm>
        </p:spPr>
        <p:txBody>
          <a:bodyPr>
            <a:normAutofit fontScale="70000" lnSpcReduction="20000"/>
          </a:bodyPr>
          <a:lstStyle/>
          <a:p>
            <a:pPr>
              <a:spcAft>
                <a:spcPts val="600"/>
              </a:spcAft>
              <a:buFont typeface="Courier New" pitchFamily="49" charset="0"/>
              <a:buChar char="o"/>
            </a:pPr>
            <a:r>
              <a:rPr lang="en-US" dirty="0" smtClean="0">
                <a:latin typeface="Calibri" pitchFamily="34" charset="0"/>
                <a:cs typeface="Calibri" pitchFamily="34" charset="0"/>
              </a:rPr>
              <a:t>Needle stick injuries to law enforcement are a common occurrence.  In San Diego, nearly 30% of officers have been stuck by a needle.</a:t>
            </a:r>
            <a:r>
              <a:rPr lang="en-US" baseline="30000" dirty="0" smtClean="0">
                <a:latin typeface="Calibri" pitchFamily="34" charset="0"/>
                <a:cs typeface="Calibri" pitchFamily="34" charset="0"/>
              </a:rPr>
              <a:t>1 </a:t>
            </a:r>
            <a:endParaRPr lang="en-US" dirty="0" smtClean="0">
              <a:latin typeface="Calibri" pitchFamily="34" charset="0"/>
              <a:cs typeface="Calibri" pitchFamily="34" charset="0"/>
            </a:endParaRPr>
          </a:p>
          <a:p>
            <a:pPr>
              <a:spcAft>
                <a:spcPts val="600"/>
              </a:spcAft>
              <a:buFont typeface="Courier New" pitchFamily="49" charset="0"/>
              <a:buChar char="o"/>
            </a:pPr>
            <a:r>
              <a:rPr lang="en-US" dirty="0" smtClean="0">
                <a:latin typeface="Calibri" pitchFamily="34" charset="0"/>
                <a:cs typeface="Calibri" pitchFamily="34" charset="0"/>
              </a:rPr>
              <a:t>Decriminalization of syringes (and SSPs) has been tied to reduced needle stick injuries.  In </a:t>
            </a:r>
            <a:r>
              <a:rPr lang="en-US" dirty="0">
                <a:latin typeface="Calibri" pitchFamily="34" charset="0"/>
                <a:cs typeface="Calibri" pitchFamily="34" charset="0"/>
              </a:rPr>
              <a:t>South Carolina, where syringes are </a:t>
            </a:r>
            <a:r>
              <a:rPr lang="en-US" dirty="0" smtClean="0">
                <a:latin typeface="Calibri" pitchFamily="34" charset="0"/>
                <a:cs typeface="Calibri" pitchFamily="34" charset="0"/>
              </a:rPr>
              <a:t>legal, </a:t>
            </a:r>
            <a:r>
              <a:rPr lang="en-US" dirty="0">
                <a:latin typeface="Calibri" pitchFamily="34" charset="0"/>
                <a:cs typeface="Calibri" pitchFamily="34" charset="0"/>
              </a:rPr>
              <a:t>officers have experienced needle stick injuries at </a:t>
            </a:r>
            <a:r>
              <a:rPr lang="en-US" dirty="0" smtClean="0">
                <a:latin typeface="Calibri" pitchFamily="34" charset="0"/>
                <a:cs typeface="Calibri" pitchFamily="34" charset="0"/>
              </a:rPr>
              <a:t>half the </a:t>
            </a:r>
            <a:r>
              <a:rPr lang="en-US" dirty="0">
                <a:latin typeface="Calibri" pitchFamily="34" charset="0"/>
                <a:cs typeface="Calibri" pitchFamily="34" charset="0"/>
              </a:rPr>
              <a:t>rate of their counterparts </a:t>
            </a:r>
            <a:r>
              <a:rPr lang="en-US" dirty="0" smtClean="0">
                <a:latin typeface="Calibri" pitchFamily="34" charset="0"/>
                <a:cs typeface="Calibri" pitchFamily="34" charset="0"/>
              </a:rPr>
              <a:t>in North Carolina, where syringes are illegal.</a:t>
            </a:r>
            <a:r>
              <a:rPr lang="en-US" baseline="30000" dirty="0" smtClean="0">
                <a:latin typeface="Calibri" pitchFamily="34" charset="0"/>
                <a:cs typeface="Calibri" pitchFamily="34" charset="0"/>
              </a:rPr>
              <a:t>2</a:t>
            </a:r>
            <a:endParaRPr lang="en-US" dirty="0" smtClean="0">
              <a:latin typeface="Calibri" pitchFamily="34" charset="0"/>
              <a:cs typeface="Calibri" pitchFamily="34" charset="0"/>
            </a:endParaRPr>
          </a:p>
          <a:p>
            <a:pPr>
              <a:buFont typeface="Courier New" pitchFamily="49" charset="0"/>
              <a:buChar char="o"/>
            </a:pPr>
            <a:r>
              <a:rPr lang="en-US" dirty="0" smtClean="0">
                <a:latin typeface="Calibri" pitchFamily="34" charset="0"/>
                <a:cs typeface="Calibri" pitchFamily="34" charset="0"/>
              </a:rPr>
              <a:t>In Connecticut, police officer needle stick injuries were reduced by two-thirds after the establishment of SSPs.</a:t>
            </a:r>
            <a:r>
              <a:rPr lang="en-US" baseline="30000" dirty="0" smtClean="0">
                <a:latin typeface="Calibri" pitchFamily="34" charset="0"/>
                <a:cs typeface="Calibri" pitchFamily="34" charset="0"/>
              </a:rPr>
              <a:t>3</a:t>
            </a:r>
            <a:endParaRPr lang="en-US" dirty="0" smtClean="0">
              <a:latin typeface="Calibri" pitchFamily="34" charset="0"/>
              <a:cs typeface="Calibri" pitchFamily="34" charset="0"/>
            </a:endParaRPr>
          </a:p>
        </p:txBody>
      </p:sp>
      <p:sp>
        <p:nvSpPr>
          <p:cNvPr id="15" name="TextBox 14"/>
          <p:cNvSpPr txBox="1"/>
          <p:nvPr/>
        </p:nvSpPr>
        <p:spPr>
          <a:xfrm>
            <a:off x="9440" y="5674522"/>
            <a:ext cx="9140328" cy="784830"/>
          </a:xfrm>
          <a:prstGeom prst="rect">
            <a:avLst/>
          </a:prstGeom>
          <a:noFill/>
        </p:spPr>
        <p:txBody>
          <a:bodyPr wrap="square" rtlCol="0">
            <a:spAutoFit/>
          </a:bodyPr>
          <a:lstStyle/>
          <a:p>
            <a:r>
              <a:rPr lang="en-US" sz="900" baseline="30000" dirty="0">
                <a:latin typeface="Calibri" pitchFamily="34" charset="0"/>
                <a:cs typeface="Calibri" pitchFamily="34" charset="0"/>
              </a:rPr>
              <a:t>1</a:t>
            </a:r>
            <a:r>
              <a:rPr lang="en-US" sz="900" dirty="0"/>
              <a:t>Lorentz, J., Hill, J., &amp; </a:t>
            </a:r>
            <a:r>
              <a:rPr lang="en-US" sz="900" dirty="0" err="1"/>
              <a:t>Samini</a:t>
            </a:r>
            <a:r>
              <a:rPr lang="en-US" sz="900" dirty="0"/>
              <a:t>, B. (2000). Occupational needle stick injuries in a metropolitan police force. </a:t>
            </a:r>
            <a:r>
              <a:rPr lang="en-US" sz="900" i="1" dirty="0"/>
              <a:t>American Journal of Preventive Medicine</a:t>
            </a:r>
            <a:r>
              <a:rPr lang="en-US" sz="900" dirty="0"/>
              <a:t>, 18, 146–150.</a:t>
            </a:r>
            <a:endParaRPr lang="en-US" sz="900" baseline="30000" dirty="0">
              <a:latin typeface="Calibri" pitchFamily="34" charset="0"/>
            </a:endParaRPr>
          </a:p>
          <a:p>
            <a:r>
              <a:rPr lang="en-US" sz="900" baseline="30000" dirty="0">
                <a:latin typeface="Calibri" pitchFamily="34" charset="0"/>
              </a:rPr>
              <a:t>2</a:t>
            </a:r>
            <a:r>
              <a:rPr lang="en-US" sz="900" dirty="0"/>
              <a:t>NCHRC. NC Study Reveals that Law Enforcement Want to Reform Paraphernalia Laws. Available at </a:t>
            </a:r>
            <a:r>
              <a:rPr lang="en-US" sz="900" u="sng" dirty="0">
                <a:hlinkClick r:id="rId5"/>
              </a:rPr>
              <a:t>http://www.nchrc.org/law-enforcement/north-carolina-law-enforcement-attitudes-towards-syringe-decriminalization/</a:t>
            </a:r>
            <a:endParaRPr lang="en-US" sz="900" baseline="30000" dirty="0">
              <a:latin typeface="Calibri" pitchFamily="34" charset="0"/>
            </a:endParaRPr>
          </a:p>
          <a:p>
            <a:r>
              <a:rPr lang="en-US" sz="900" baseline="30000" dirty="0">
                <a:latin typeface="Calibri" pitchFamily="34" charset="0"/>
              </a:rPr>
              <a:t>3</a:t>
            </a:r>
            <a:r>
              <a:rPr lang="en-US" sz="900" dirty="0"/>
              <a:t>Groseclose, S.L., Weinstein, B., Jones, T.S., </a:t>
            </a:r>
            <a:r>
              <a:rPr lang="en-US" sz="900" dirty="0" err="1"/>
              <a:t>Valleroy</a:t>
            </a:r>
            <a:r>
              <a:rPr lang="en-US" sz="900" dirty="0"/>
              <a:t>, L.A., </a:t>
            </a:r>
            <a:r>
              <a:rPr lang="en-US" sz="900" dirty="0" err="1"/>
              <a:t>Fehrs</a:t>
            </a:r>
            <a:r>
              <a:rPr lang="en-US" sz="900" dirty="0"/>
              <a:t>, L.J., &amp; </a:t>
            </a:r>
            <a:r>
              <a:rPr lang="en-US" sz="900" dirty="0" err="1"/>
              <a:t>Kassler</a:t>
            </a:r>
            <a:r>
              <a:rPr lang="en-US" sz="900" dirty="0"/>
              <a:t>, W.J. (1995). Impact of increased legal access to needles and syringes on practices of injecting-drug users and police officers- Connecticut, 1992-1993. </a:t>
            </a:r>
            <a:r>
              <a:rPr lang="en-US" sz="900" i="1" dirty="0"/>
              <a:t>Journal of Acquired Immune Deficiency Syndromes &amp; Human </a:t>
            </a:r>
            <a:r>
              <a:rPr lang="en-US" sz="900" i="1" dirty="0" err="1"/>
              <a:t>Retrovirology</a:t>
            </a:r>
            <a:r>
              <a:rPr lang="en-US" sz="900" i="1" dirty="0"/>
              <a:t> 10</a:t>
            </a:r>
            <a:r>
              <a:rPr lang="en-US" sz="900" dirty="0"/>
              <a:t>(1): 82-89.</a:t>
            </a:r>
          </a:p>
        </p:txBody>
      </p:sp>
      <p:pic>
        <p:nvPicPr>
          <p:cNvPr id="8" name="Picture 2" descr="C:\Users\ericak\AppData\Local\Microsoft\Windows\Temporary Internet Files\Content.IE5\EDU9737S\MP90040064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133600"/>
            <a:ext cx="2661421" cy="33275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70" y="2286000"/>
            <a:ext cx="2812324" cy="5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832" y="1219200"/>
            <a:ext cx="2080858"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5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5049</TotalTime>
  <Words>6139</Words>
  <Application>Microsoft Office PowerPoint</Application>
  <PresentationFormat>On-screen Show (4:3)</PresentationFormat>
  <Paragraphs>358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Syringe Services Programs</vt:lpstr>
      <vt:lpstr>Ten Myths Surrounding  Syringe Services Programs (SSPs)</vt:lpstr>
      <vt:lpstr>PowerPoint Presentation</vt:lpstr>
      <vt:lpstr>PowerPoint Presentation</vt:lpstr>
      <vt:lpstr>Syringe Services Programs (SSPs) only give out needles</vt:lpstr>
      <vt:lpstr>Syringe Services Programs (SSPs) only give out needles</vt:lpstr>
      <vt:lpstr>SSPs increase injection drug use and undermine public safety</vt:lpstr>
      <vt:lpstr>SSPs increase injection drug use and undermine public safety</vt:lpstr>
      <vt:lpstr>SSPs increase injection drug use and undermine public safety</vt:lpstr>
      <vt:lpstr>SSPs increase injection drug use and undermine public safety</vt:lpstr>
      <vt:lpstr>Supporting injection drug users is not an efficient use of public resources</vt:lpstr>
      <vt:lpstr>Supporting injection drug users is not an efficient use of public resources</vt:lpstr>
      <vt:lpstr>Supporting injection drug users is not an efficient use of public resources</vt:lpstr>
      <vt:lpstr>Supporting injection drug users is not an efficient use of public resources</vt:lpstr>
      <vt:lpstr>Injection drug use is limited and a problem of the past</vt:lpstr>
      <vt:lpstr>Injection drug use is limited and a problem of the past</vt:lpstr>
      <vt:lpstr>PowerPoint Presentation</vt:lpstr>
      <vt:lpstr>PowerPoint Presentation</vt:lpstr>
      <vt:lpstr>PowerPoint Presentation</vt:lpstr>
      <vt:lpstr>SSPs do not enjoy broad popular and professional support</vt:lpstr>
      <vt:lpstr>SSPs do not enjoy broad popular and professional support</vt:lpstr>
      <vt:lpstr>Lifting the ban on federal funding in 2009 did not make a difference</vt:lpstr>
      <vt:lpstr>Lifting the ban on federal funding in 2009 did not make a difference</vt:lpstr>
      <vt:lpstr>Lifting the current ban on federal funding will not make a difference</vt:lpstr>
      <vt:lpstr>Lifting the current ban on federal funding will not make a difference</vt:lpstr>
      <vt:lpstr>Lifting the current ban on federal funding will not make a difference</vt:lpstr>
      <vt:lpstr>Support of SSPs is unrealistic given the current fiscal crisis</vt:lpstr>
      <vt:lpstr>PowerPoint Presentation</vt:lpstr>
      <vt:lpstr>Due to the success of SSPs, our work is done</vt:lpstr>
      <vt:lpstr>Due to the success of SSPs, our work is done</vt:lpstr>
      <vt:lpstr>PowerPoint Presentation</vt:lpstr>
    </vt:vector>
  </TitlesOfParts>
  <Company>amfAR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Syringe Services Programs</dc:title>
  <dc:creator>Erica Kuhlik</dc:creator>
  <cp:lastModifiedBy>Erica Kuhlik</cp:lastModifiedBy>
  <cp:revision>314</cp:revision>
  <cp:lastPrinted>2013-10-21T14:15:23Z</cp:lastPrinted>
  <dcterms:created xsi:type="dcterms:W3CDTF">2013-08-05T17:45:00Z</dcterms:created>
  <dcterms:modified xsi:type="dcterms:W3CDTF">2013-10-23T20:11:53Z</dcterms:modified>
</cp:coreProperties>
</file>